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3" r:id="rId1"/>
  </p:sldMasterIdLst>
  <p:notesMasterIdLst>
    <p:notesMasterId r:id="rId25"/>
  </p:notesMasterIdLst>
  <p:sldIdLst>
    <p:sldId id="316" r:id="rId2"/>
    <p:sldId id="387" r:id="rId3"/>
    <p:sldId id="317" r:id="rId4"/>
    <p:sldId id="333" r:id="rId5"/>
    <p:sldId id="371" r:id="rId6"/>
    <p:sldId id="388" r:id="rId7"/>
    <p:sldId id="336" r:id="rId8"/>
    <p:sldId id="337" r:id="rId9"/>
    <p:sldId id="381" r:id="rId10"/>
    <p:sldId id="335" r:id="rId11"/>
    <p:sldId id="338" r:id="rId12"/>
    <p:sldId id="389" r:id="rId13"/>
    <p:sldId id="341" r:id="rId14"/>
    <p:sldId id="402" r:id="rId15"/>
    <p:sldId id="393" r:id="rId16"/>
    <p:sldId id="394" r:id="rId17"/>
    <p:sldId id="396" r:id="rId18"/>
    <p:sldId id="397" r:id="rId19"/>
    <p:sldId id="398" r:id="rId20"/>
    <p:sldId id="399" r:id="rId21"/>
    <p:sldId id="390" r:id="rId22"/>
    <p:sldId id="346" r:id="rId23"/>
    <p:sldId id="40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79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884" autoAdjust="0"/>
    <p:restoredTop sz="96543" autoAdjust="0"/>
  </p:normalViewPr>
  <p:slideViewPr>
    <p:cSldViewPr snapToGrid="0">
      <p:cViewPr varScale="1">
        <p:scale>
          <a:sx n="118" d="100"/>
          <a:sy n="118" d="100"/>
        </p:scale>
        <p:origin x="91" y="163"/>
      </p:cViewPr>
      <p:guideLst/>
    </p:cSldViewPr>
  </p:slideViewPr>
  <p:notesTextViewPr>
    <p:cViewPr>
      <p:scale>
        <a:sx n="1" d="1"/>
        <a:sy n="1" d="1"/>
      </p:scale>
      <p:origin x="0" y="0"/>
    </p:cViewPr>
  </p:notesTextViewPr>
  <p:sorterViewPr>
    <p:cViewPr varScale="1">
      <p:scale>
        <a:sx n="1" d="1"/>
        <a:sy n="1" d="1"/>
      </p:scale>
      <p:origin x="0" y="-150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AF6E58-A6FC-4738-827F-6B3E958C985B}" type="doc">
      <dgm:prSet loTypeId="urn:microsoft.com/office/officeart/2005/8/layout/StepDownProcess" loCatId="process" qsTypeId="urn:microsoft.com/office/officeart/2005/8/quickstyle/simple1" qsCatId="simple" csTypeId="urn:microsoft.com/office/officeart/2005/8/colors/colorful2" csCatId="colorful" phldr="1"/>
      <dgm:spPr/>
    </dgm:pt>
    <dgm:pt modelId="{09A6F249-E5D1-4095-8FEF-740135C7B4E9}">
      <dgm:prSet phldrT="[Text]" custT="1"/>
      <dgm:spPr/>
      <dgm:t>
        <a:bodyPr/>
        <a:lstStyle/>
        <a:p>
          <a:r>
            <a:rPr lang="en-US" sz="2200" dirty="0">
              <a:latin typeface="Arial Narrow" panose="020B0606020202030204" pitchFamily="34" charset="0"/>
            </a:rPr>
            <a:t>2003</a:t>
          </a:r>
        </a:p>
      </dgm:t>
    </dgm:pt>
    <dgm:pt modelId="{17A88E6B-70E2-4596-A48E-2100281E8B60}" type="parTrans" cxnId="{4727E8A0-BEF6-4B14-BA68-1C49D72C084F}">
      <dgm:prSet/>
      <dgm:spPr/>
      <dgm:t>
        <a:bodyPr/>
        <a:lstStyle/>
        <a:p>
          <a:endParaRPr lang="en-US"/>
        </a:p>
      </dgm:t>
    </dgm:pt>
    <dgm:pt modelId="{4DF82BB9-F71E-4394-94B3-B024FC0D83EE}" type="sibTrans" cxnId="{4727E8A0-BEF6-4B14-BA68-1C49D72C084F}">
      <dgm:prSet/>
      <dgm:spPr/>
      <dgm:t>
        <a:bodyPr/>
        <a:lstStyle/>
        <a:p>
          <a:endParaRPr lang="en-US"/>
        </a:p>
      </dgm:t>
    </dgm:pt>
    <dgm:pt modelId="{A924EC9C-D546-447C-8C70-E159F59D1D60}">
      <dgm:prSet phldrT="[Text]" custT="1"/>
      <dgm:spPr/>
      <dgm:t>
        <a:bodyPr/>
        <a:lstStyle/>
        <a:p>
          <a:r>
            <a:rPr lang="en-US" sz="2200" dirty="0">
              <a:latin typeface="Arial Narrow" panose="020B0606020202030204" pitchFamily="34" charset="0"/>
            </a:rPr>
            <a:t>2009-10</a:t>
          </a:r>
        </a:p>
      </dgm:t>
    </dgm:pt>
    <dgm:pt modelId="{DE8E1B42-B399-41A6-A043-60F2AED20A2A}" type="parTrans" cxnId="{7EFC9256-336C-4BC2-8014-5C02D95CEEFE}">
      <dgm:prSet/>
      <dgm:spPr/>
      <dgm:t>
        <a:bodyPr/>
        <a:lstStyle/>
        <a:p>
          <a:endParaRPr lang="en-US"/>
        </a:p>
      </dgm:t>
    </dgm:pt>
    <dgm:pt modelId="{E4B09A87-81E4-40C6-8B76-A0A4F19659E4}" type="sibTrans" cxnId="{7EFC9256-336C-4BC2-8014-5C02D95CEEFE}">
      <dgm:prSet/>
      <dgm:spPr/>
      <dgm:t>
        <a:bodyPr/>
        <a:lstStyle/>
        <a:p>
          <a:endParaRPr lang="en-US"/>
        </a:p>
      </dgm:t>
    </dgm:pt>
    <dgm:pt modelId="{112151F6-4507-4906-A94E-02CFA6D80FE6}">
      <dgm:prSet phldrT="[Text]" custT="1"/>
      <dgm:spPr/>
      <dgm:t>
        <a:bodyPr/>
        <a:lstStyle/>
        <a:p>
          <a:r>
            <a:rPr lang="en-US" sz="2200" dirty="0">
              <a:latin typeface="Arial Narrow" panose="020B0606020202030204" pitchFamily="34" charset="0"/>
            </a:rPr>
            <a:t>2013-14</a:t>
          </a:r>
        </a:p>
      </dgm:t>
    </dgm:pt>
    <dgm:pt modelId="{D6C24CAF-5E6E-40E8-998E-3302071CA7B7}" type="parTrans" cxnId="{863F7D80-1374-4E0F-8929-C2D07E74FEE7}">
      <dgm:prSet/>
      <dgm:spPr/>
      <dgm:t>
        <a:bodyPr/>
        <a:lstStyle/>
        <a:p>
          <a:endParaRPr lang="en-US"/>
        </a:p>
      </dgm:t>
    </dgm:pt>
    <dgm:pt modelId="{88D18A16-F5F9-4C1C-A716-E5BBDE796E7E}" type="sibTrans" cxnId="{863F7D80-1374-4E0F-8929-C2D07E74FEE7}">
      <dgm:prSet/>
      <dgm:spPr/>
      <dgm:t>
        <a:bodyPr/>
        <a:lstStyle/>
        <a:p>
          <a:endParaRPr lang="en-US"/>
        </a:p>
      </dgm:t>
    </dgm:pt>
    <dgm:pt modelId="{814421E7-CB67-415F-9F3F-D87CBCE8F080}">
      <dgm:prSet phldrT="[Text]" custT="1"/>
      <dgm:spPr/>
      <dgm:t>
        <a:bodyPr/>
        <a:lstStyle/>
        <a:p>
          <a:r>
            <a:rPr lang="en-US" sz="2200" dirty="0">
              <a:latin typeface="Arial Narrow" panose="020B0606020202030204" pitchFamily="34" charset="0"/>
            </a:rPr>
            <a:t>2018-2019</a:t>
          </a:r>
        </a:p>
      </dgm:t>
    </dgm:pt>
    <dgm:pt modelId="{5F64AB0F-9BC8-45D3-B084-A31EF9699AC5}" type="parTrans" cxnId="{FEC1FBB7-9B8A-442B-88C9-DC52FABCD46D}">
      <dgm:prSet/>
      <dgm:spPr/>
      <dgm:t>
        <a:bodyPr/>
        <a:lstStyle/>
        <a:p>
          <a:endParaRPr lang="en-US"/>
        </a:p>
      </dgm:t>
    </dgm:pt>
    <dgm:pt modelId="{E8A66E06-FEF6-4A2A-B67B-1937F8D66FEC}" type="sibTrans" cxnId="{FEC1FBB7-9B8A-442B-88C9-DC52FABCD46D}">
      <dgm:prSet/>
      <dgm:spPr/>
      <dgm:t>
        <a:bodyPr/>
        <a:lstStyle/>
        <a:p>
          <a:endParaRPr lang="en-US"/>
        </a:p>
      </dgm:t>
    </dgm:pt>
    <dgm:pt modelId="{B550E75F-3B36-46ED-84C2-F63D39E2038A}" type="pres">
      <dgm:prSet presAssocID="{B2AF6E58-A6FC-4738-827F-6B3E958C985B}" presName="rootnode" presStyleCnt="0">
        <dgm:presLayoutVars>
          <dgm:chMax/>
          <dgm:chPref/>
          <dgm:dir/>
          <dgm:animLvl val="lvl"/>
        </dgm:presLayoutVars>
      </dgm:prSet>
      <dgm:spPr/>
    </dgm:pt>
    <dgm:pt modelId="{0EC15F16-C8E8-4409-8BC6-9B8E794A4EFA}" type="pres">
      <dgm:prSet presAssocID="{09A6F249-E5D1-4095-8FEF-740135C7B4E9}" presName="composite" presStyleCnt="0"/>
      <dgm:spPr/>
    </dgm:pt>
    <dgm:pt modelId="{8D8E7666-3A0B-4FC6-BF75-D8248A46DFE6}" type="pres">
      <dgm:prSet presAssocID="{09A6F249-E5D1-4095-8FEF-740135C7B4E9}" presName="bentUpArrow1" presStyleLbl="alignImgPlace1" presStyleIdx="0" presStyleCnt="3"/>
      <dgm:spPr/>
    </dgm:pt>
    <dgm:pt modelId="{3F3A0E99-CCF6-4E0A-9155-CE0C6FFE50B5}" type="pres">
      <dgm:prSet presAssocID="{09A6F249-E5D1-4095-8FEF-740135C7B4E9}" presName="ParentText" presStyleLbl="node1" presStyleIdx="0" presStyleCnt="4" custScaleX="168708">
        <dgm:presLayoutVars>
          <dgm:chMax val="1"/>
          <dgm:chPref val="1"/>
          <dgm:bulletEnabled val="1"/>
        </dgm:presLayoutVars>
      </dgm:prSet>
      <dgm:spPr/>
    </dgm:pt>
    <dgm:pt modelId="{5AA88AA7-71DA-4979-98DF-BFDB12680E46}" type="pres">
      <dgm:prSet presAssocID="{09A6F249-E5D1-4095-8FEF-740135C7B4E9}" presName="ChildText" presStyleLbl="revTx" presStyleIdx="0" presStyleCnt="3">
        <dgm:presLayoutVars>
          <dgm:chMax val="0"/>
          <dgm:chPref val="0"/>
          <dgm:bulletEnabled val="1"/>
        </dgm:presLayoutVars>
      </dgm:prSet>
      <dgm:spPr/>
    </dgm:pt>
    <dgm:pt modelId="{C1507FD5-0EA9-44E5-85F1-9E5A299B96BD}" type="pres">
      <dgm:prSet presAssocID="{4DF82BB9-F71E-4394-94B3-B024FC0D83EE}" presName="sibTrans" presStyleCnt="0"/>
      <dgm:spPr/>
    </dgm:pt>
    <dgm:pt modelId="{2FAF1824-5887-49D6-B454-CFEB10896DDE}" type="pres">
      <dgm:prSet presAssocID="{A924EC9C-D546-447C-8C70-E159F59D1D60}" presName="composite" presStyleCnt="0"/>
      <dgm:spPr/>
    </dgm:pt>
    <dgm:pt modelId="{51617AC8-1F7D-4FAE-8C69-DF265A8C3150}" type="pres">
      <dgm:prSet presAssocID="{A924EC9C-D546-447C-8C70-E159F59D1D60}" presName="bentUpArrow1" presStyleLbl="alignImgPlace1" presStyleIdx="1" presStyleCnt="3"/>
      <dgm:spPr/>
    </dgm:pt>
    <dgm:pt modelId="{12FE65EC-F80C-451C-B692-77CDF3C3B4A7}" type="pres">
      <dgm:prSet presAssocID="{A924EC9C-D546-447C-8C70-E159F59D1D60}" presName="ParentText" presStyleLbl="node1" presStyleIdx="1" presStyleCnt="4" custScaleX="168708">
        <dgm:presLayoutVars>
          <dgm:chMax val="1"/>
          <dgm:chPref val="1"/>
          <dgm:bulletEnabled val="1"/>
        </dgm:presLayoutVars>
      </dgm:prSet>
      <dgm:spPr/>
    </dgm:pt>
    <dgm:pt modelId="{BC791C4E-40FC-42DB-80C9-70086D26B80A}" type="pres">
      <dgm:prSet presAssocID="{A924EC9C-D546-447C-8C70-E159F59D1D60}" presName="ChildText" presStyleLbl="revTx" presStyleIdx="1" presStyleCnt="3">
        <dgm:presLayoutVars>
          <dgm:chMax val="0"/>
          <dgm:chPref val="0"/>
          <dgm:bulletEnabled val="1"/>
        </dgm:presLayoutVars>
      </dgm:prSet>
      <dgm:spPr/>
    </dgm:pt>
    <dgm:pt modelId="{679DB6D6-289C-4E3F-BD22-1043C424AE82}" type="pres">
      <dgm:prSet presAssocID="{E4B09A87-81E4-40C6-8B76-A0A4F19659E4}" presName="sibTrans" presStyleCnt="0"/>
      <dgm:spPr/>
    </dgm:pt>
    <dgm:pt modelId="{2FBCAE2D-0284-4AA3-9856-EF45EE7A3BAF}" type="pres">
      <dgm:prSet presAssocID="{112151F6-4507-4906-A94E-02CFA6D80FE6}" presName="composite" presStyleCnt="0"/>
      <dgm:spPr/>
    </dgm:pt>
    <dgm:pt modelId="{8B7FD16C-97F0-4563-A29E-667CE0667A84}" type="pres">
      <dgm:prSet presAssocID="{112151F6-4507-4906-A94E-02CFA6D80FE6}" presName="bentUpArrow1" presStyleLbl="alignImgPlace1" presStyleIdx="2" presStyleCnt="3"/>
      <dgm:spPr/>
    </dgm:pt>
    <dgm:pt modelId="{BBF7F087-378A-4934-BFAB-F1E05FF5A645}" type="pres">
      <dgm:prSet presAssocID="{112151F6-4507-4906-A94E-02CFA6D80FE6}" presName="ParentText" presStyleLbl="node1" presStyleIdx="2" presStyleCnt="4" custScaleX="168708">
        <dgm:presLayoutVars>
          <dgm:chMax val="1"/>
          <dgm:chPref val="1"/>
          <dgm:bulletEnabled val="1"/>
        </dgm:presLayoutVars>
      </dgm:prSet>
      <dgm:spPr/>
    </dgm:pt>
    <dgm:pt modelId="{8842433B-630E-4760-AFDA-C750238DF7B2}" type="pres">
      <dgm:prSet presAssocID="{112151F6-4507-4906-A94E-02CFA6D80FE6}" presName="ChildText" presStyleLbl="revTx" presStyleIdx="2" presStyleCnt="3">
        <dgm:presLayoutVars>
          <dgm:chMax val="0"/>
          <dgm:chPref val="0"/>
          <dgm:bulletEnabled val="1"/>
        </dgm:presLayoutVars>
      </dgm:prSet>
      <dgm:spPr/>
    </dgm:pt>
    <dgm:pt modelId="{F4E35256-4464-41D2-B9B4-C1701452BDCA}" type="pres">
      <dgm:prSet presAssocID="{88D18A16-F5F9-4C1C-A716-E5BBDE796E7E}" presName="sibTrans" presStyleCnt="0"/>
      <dgm:spPr/>
    </dgm:pt>
    <dgm:pt modelId="{899DE9B3-A1CC-421C-BA86-E667C01009B9}" type="pres">
      <dgm:prSet presAssocID="{814421E7-CB67-415F-9F3F-D87CBCE8F080}" presName="composite" presStyleCnt="0"/>
      <dgm:spPr/>
    </dgm:pt>
    <dgm:pt modelId="{C82BDF7E-FB0B-45DE-B801-38B213F33AFD}" type="pres">
      <dgm:prSet presAssocID="{814421E7-CB67-415F-9F3F-D87CBCE8F080}" presName="ParentText" presStyleLbl="node1" presStyleIdx="3" presStyleCnt="4" custScaleX="168708">
        <dgm:presLayoutVars>
          <dgm:chMax val="1"/>
          <dgm:chPref val="1"/>
          <dgm:bulletEnabled val="1"/>
        </dgm:presLayoutVars>
      </dgm:prSet>
      <dgm:spPr/>
    </dgm:pt>
  </dgm:ptLst>
  <dgm:cxnLst>
    <dgm:cxn modelId="{FCC6E63D-1A63-41B0-AB0D-26B6A18CDA6E}" type="presOf" srcId="{814421E7-CB67-415F-9F3F-D87CBCE8F080}" destId="{C82BDF7E-FB0B-45DE-B801-38B213F33AFD}" srcOrd="0" destOrd="0" presId="urn:microsoft.com/office/officeart/2005/8/layout/StepDownProcess"/>
    <dgm:cxn modelId="{FB452068-59E1-4FDD-8FC5-8751C01ECB2D}" type="presOf" srcId="{B2AF6E58-A6FC-4738-827F-6B3E958C985B}" destId="{B550E75F-3B36-46ED-84C2-F63D39E2038A}" srcOrd="0" destOrd="0" presId="urn:microsoft.com/office/officeart/2005/8/layout/StepDownProcess"/>
    <dgm:cxn modelId="{971B5D56-143E-476D-A681-1D6A5E844D83}" type="presOf" srcId="{112151F6-4507-4906-A94E-02CFA6D80FE6}" destId="{BBF7F087-378A-4934-BFAB-F1E05FF5A645}" srcOrd="0" destOrd="0" presId="urn:microsoft.com/office/officeart/2005/8/layout/StepDownProcess"/>
    <dgm:cxn modelId="{7EFC9256-336C-4BC2-8014-5C02D95CEEFE}" srcId="{B2AF6E58-A6FC-4738-827F-6B3E958C985B}" destId="{A924EC9C-D546-447C-8C70-E159F59D1D60}" srcOrd="1" destOrd="0" parTransId="{DE8E1B42-B399-41A6-A043-60F2AED20A2A}" sibTransId="{E4B09A87-81E4-40C6-8B76-A0A4F19659E4}"/>
    <dgm:cxn modelId="{863F7D80-1374-4E0F-8929-C2D07E74FEE7}" srcId="{B2AF6E58-A6FC-4738-827F-6B3E958C985B}" destId="{112151F6-4507-4906-A94E-02CFA6D80FE6}" srcOrd="2" destOrd="0" parTransId="{D6C24CAF-5E6E-40E8-998E-3302071CA7B7}" sibTransId="{88D18A16-F5F9-4C1C-A716-E5BBDE796E7E}"/>
    <dgm:cxn modelId="{E3E74F8C-F481-4010-A7B6-F3B17D4FD77B}" type="presOf" srcId="{A924EC9C-D546-447C-8C70-E159F59D1D60}" destId="{12FE65EC-F80C-451C-B692-77CDF3C3B4A7}" srcOrd="0" destOrd="0" presId="urn:microsoft.com/office/officeart/2005/8/layout/StepDownProcess"/>
    <dgm:cxn modelId="{4727E8A0-BEF6-4B14-BA68-1C49D72C084F}" srcId="{B2AF6E58-A6FC-4738-827F-6B3E958C985B}" destId="{09A6F249-E5D1-4095-8FEF-740135C7B4E9}" srcOrd="0" destOrd="0" parTransId="{17A88E6B-70E2-4596-A48E-2100281E8B60}" sibTransId="{4DF82BB9-F71E-4394-94B3-B024FC0D83EE}"/>
    <dgm:cxn modelId="{FEC1FBB7-9B8A-442B-88C9-DC52FABCD46D}" srcId="{B2AF6E58-A6FC-4738-827F-6B3E958C985B}" destId="{814421E7-CB67-415F-9F3F-D87CBCE8F080}" srcOrd="3" destOrd="0" parTransId="{5F64AB0F-9BC8-45D3-B084-A31EF9699AC5}" sibTransId="{E8A66E06-FEF6-4A2A-B67B-1937F8D66FEC}"/>
    <dgm:cxn modelId="{6A6E97D0-C21C-40EA-9617-2100D4D910A2}" type="presOf" srcId="{09A6F249-E5D1-4095-8FEF-740135C7B4E9}" destId="{3F3A0E99-CCF6-4E0A-9155-CE0C6FFE50B5}" srcOrd="0" destOrd="0" presId="urn:microsoft.com/office/officeart/2005/8/layout/StepDownProcess"/>
    <dgm:cxn modelId="{614D8EEB-4465-4B9A-930A-F3B0604DBE56}" type="presParOf" srcId="{B550E75F-3B36-46ED-84C2-F63D39E2038A}" destId="{0EC15F16-C8E8-4409-8BC6-9B8E794A4EFA}" srcOrd="0" destOrd="0" presId="urn:microsoft.com/office/officeart/2005/8/layout/StepDownProcess"/>
    <dgm:cxn modelId="{0817925B-1B2F-4E7B-839B-9E5CB910E9D3}" type="presParOf" srcId="{0EC15F16-C8E8-4409-8BC6-9B8E794A4EFA}" destId="{8D8E7666-3A0B-4FC6-BF75-D8248A46DFE6}" srcOrd="0" destOrd="0" presId="urn:microsoft.com/office/officeart/2005/8/layout/StepDownProcess"/>
    <dgm:cxn modelId="{0353C704-2193-49D5-8D7E-941BC4346A23}" type="presParOf" srcId="{0EC15F16-C8E8-4409-8BC6-9B8E794A4EFA}" destId="{3F3A0E99-CCF6-4E0A-9155-CE0C6FFE50B5}" srcOrd="1" destOrd="0" presId="urn:microsoft.com/office/officeart/2005/8/layout/StepDownProcess"/>
    <dgm:cxn modelId="{6D1814D9-8073-4423-96A5-ACE9282BDE6D}" type="presParOf" srcId="{0EC15F16-C8E8-4409-8BC6-9B8E794A4EFA}" destId="{5AA88AA7-71DA-4979-98DF-BFDB12680E46}" srcOrd="2" destOrd="0" presId="urn:microsoft.com/office/officeart/2005/8/layout/StepDownProcess"/>
    <dgm:cxn modelId="{289C6CFF-508A-44C6-B44F-48EBCC3D9796}" type="presParOf" srcId="{B550E75F-3B36-46ED-84C2-F63D39E2038A}" destId="{C1507FD5-0EA9-44E5-85F1-9E5A299B96BD}" srcOrd="1" destOrd="0" presId="urn:microsoft.com/office/officeart/2005/8/layout/StepDownProcess"/>
    <dgm:cxn modelId="{662AB2E4-607B-4CB0-B63A-35A110B3A61B}" type="presParOf" srcId="{B550E75F-3B36-46ED-84C2-F63D39E2038A}" destId="{2FAF1824-5887-49D6-B454-CFEB10896DDE}" srcOrd="2" destOrd="0" presId="urn:microsoft.com/office/officeart/2005/8/layout/StepDownProcess"/>
    <dgm:cxn modelId="{BE6239FE-516D-44BF-8A4A-A6ECEC774606}" type="presParOf" srcId="{2FAF1824-5887-49D6-B454-CFEB10896DDE}" destId="{51617AC8-1F7D-4FAE-8C69-DF265A8C3150}" srcOrd="0" destOrd="0" presId="urn:microsoft.com/office/officeart/2005/8/layout/StepDownProcess"/>
    <dgm:cxn modelId="{35563E21-27E1-4675-B210-3B7AFFE4FA33}" type="presParOf" srcId="{2FAF1824-5887-49D6-B454-CFEB10896DDE}" destId="{12FE65EC-F80C-451C-B692-77CDF3C3B4A7}" srcOrd="1" destOrd="0" presId="urn:microsoft.com/office/officeart/2005/8/layout/StepDownProcess"/>
    <dgm:cxn modelId="{89205A52-84D1-4FE1-9752-74AD95425255}" type="presParOf" srcId="{2FAF1824-5887-49D6-B454-CFEB10896DDE}" destId="{BC791C4E-40FC-42DB-80C9-70086D26B80A}" srcOrd="2" destOrd="0" presId="urn:microsoft.com/office/officeart/2005/8/layout/StepDownProcess"/>
    <dgm:cxn modelId="{82C01AC0-023E-4EC5-9C43-9372A512E9E5}" type="presParOf" srcId="{B550E75F-3B36-46ED-84C2-F63D39E2038A}" destId="{679DB6D6-289C-4E3F-BD22-1043C424AE82}" srcOrd="3" destOrd="0" presId="urn:microsoft.com/office/officeart/2005/8/layout/StepDownProcess"/>
    <dgm:cxn modelId="{0F419501-01BD-4350-92C9-72AB4F43DF53}" type="presParOf" srcId="{B550E75F-3B36-46ED-84C2-F63D39E2038A}" destId="{2FBCAE2D-0284-4AA3-9856-EF45EE7A3BAF}" srcOrd="4" destOrd="0" presId="urn:microsoft.com/office/officeart/2005/8/layout/StepDownProcess"/>
    <dgm:cxn modelId="{114F50A0-A61C-4970-9570-273B7853C808}" type="presParOf" srcId="{2FBCAE2D-0284-4AA3-9856-EF45EE7A3BAF}" destId="{8B7FD16C-97F0-4563-A29E-667CE0667A84}" srcOrd="0" destOrd="0" presId="urn:microsoft.com/office/officeart/2005/8/layout/StepDownProcess"/>
    <dgm:cxn modelId="{5A5ECF00-90A0-47CB-ADF6-774102D5D14F}" type="presParOf" srcId="{2FBCAE2D-0284-4AA3-9856-EF45EE7A3BAF}" destId="{BBF7F087-378A-4934-BFAB-F1E05FF5A645}" srcOrd="1" destOrd="0" presId="urn:microsoft.com/office/officeart/2005/8/layout/StepDownProcess"/>
    <dgm:cxn modelId="{9AE1E723-5A31-4A94-8552-5343A2E7A7F1}" type="presParOf" srcId="{2FBCAE2D-0284-4AA3-9856-EF45EE7A3BAF}" destId="{8842433B-630E-4760-AFDA-C750238DF7B2}" srcOrd="2" destOrd="0" presId="urn:microsoft.com/office/officeart/2005/8/layout/StepDownProcess"/>
    <dgm:cxn modelId="{CEBF3A35-EF45-45D9-9EDD-9813CCA60012}" type="presParOf" srcId="{B550E75F-3B36-46ED-84C2-F63D39E2038A}" destId="{F4E35256-4464-41D2-B9B4-C1701452BDCA}" srcOrd="5" destOrd="0" presId="urn:microsoft.com/office/officeart/2005/8/layout/StepDownProcess"/>
    <dgm:cxn modelId="{F3167794-52F6-48BC-9F5F-880FFF12E7AC}" type="presParOf" srcId="{B550E75F-3B36-46ED-84C2-F63D39E2038A}" destId="{899DE9B3-A1CC-421C-BA86-E667C01009B9}" srcOrd="6" destOrd="0" presId="urn:microsoft.com/office/officeart/2005/8/layout/StepDownProcess"/>
    <dgm:cxn modelId="{166D509F-78CD-4B3F-8636-C948D6F8A157}" type="presParOf" srcId="{899DE9B3-A1CC-421C-BA86-E667C01009B9}" destId="{C82BDF7E-FB0B-45DE-B801-38B213F33AFD}"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8E7666-3A0B-4FC6-BF75-D8248A46DFE6}">
      <dsp:nvSpPr>
        <dsp:cNvPr id="0" name=""/>
        <dsp:cNvSpPr/>
      </dsp:nvSpPr>
      <dsp:spPr>
        <a:xfrm rot="5400000">
          <a:off x="403305" y="1335606"/>
          <a:ext cx="476282" cy="542230"/>
        </a:xfrm>
        <a:prstGeom prst="bentUpArrow">
          <a:avLst>
            <a:gd name="adj1" fmla="val 32840"/>
            <a:gd name="adj2" fmla="val 25000"/>
            <a:gd name="adj3" fmla="val 35780"/>
          </a:avLst>
        </a:prstGeom>
        <a:solidFill>
          <a:schemeClr val="accent2">
            <a:tint val="50000"/>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3A0E99-CCF6-4E0A-9155-CE0C6FFE50B5}">
      <dsp:nvSpPr>
        <dsp:cNvPr id="0" name=""/>
        <dsp:cNvSpPr/>
      </dsp:nvSpPr>
      <dsp:spPr>
        <a:xfrm>
          <a:off x="1675" y="807638"/>
          <a:ext cx="1352665" cy="561219"/>
        </a:xfrm>
        <a:prstGeom prst="roundRect">
          <a:avLst>
            <a:gd name="adj" fmla="val 16670"/>
          </a:avLst>
        </a:prstGeom>
        <a:solidFill>
          <a:schemeClr val="accent2">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Arial Narrow" panose="020B0606020202030204" pitchFamily="34" charset="0"/>
            </a:rPr>
            <a:t>2003</a:t>
          </a:r>
        </a:p>
      </dsp:txBody>
      <dsp:txXfrm>
        <a:off x="29076" y="835039"/>
        <a:ext cx="1297863" cy="506417"/>
      </dsp:txXfrm>
    </dsp:sp>
    <dsp:sp modelId="{5AA88AA7-71DA-4979-98DF-BFDB12680E46}">
      <dsp:nvSpPr>
        <dsp:cNvPr id="0" name=""/>
        <dsp:cNvSpPr/>
      </dsp:nvSpPr>
      <dsp:spPr>
        <a:xfrm>
          <a:off x="1078898" y="861163"/>
          <a:ext cx="583137" cy="453602"/>
        </a:xfrm>
        <a:prstGeom prst="rect">
          <a:avLst/>
        </a:prstGeom>
        <a:noFill/>
        <a:ln>
          <a:noFill/>
        </a:ln>
        <a:effectLst/>
      </dsp:spPr>
      <dsp:style>
        <a:lnRef idx="0">
          <a:scrgbClr r="0" g="0" b="0"/>
        </a:lnRef>
        <a:fillRef idx="0">
          <a:scrgbClr r="0" g="0" b="0"/>
        </a:fillRef>
        <a:effectRef idx="0">
          <a:scrgbClr r="0" g="0" b="0"/>
        </a:effectRef>
        <a:fontRef idx="minor"/>
      </dsp:style>
    </dsp:sp>
    <dsp:sp modelId="{51617AC8-1F7D-4FAE-8C69-DF265A8C3150}">
      <dsp:nvSpPr>
        <dsp:cNvPr id="0" name=""/>
        <dsp:cNvSpPr/>
      </dsp:nvSpPr>
      <dsp:spPr>
        <a:xfrm rot="5400000">
          <a:off x="1200278" y="1966041"/>
          <a:ext cx="476282" cy="542230"/>
        </a:xfrm>
        <a:prstGeom prst="bentUpArrow">
          <a:avLst>
            <a:gd name="adj1" fmla="val 32840"/>
            <a:gd name="adj2" fmla="val 25000"/>
            <a:gd name="adj3" fmla="val 35780"/>
          </a:avLst>
        </a:prstGeom>
        <a:solidFill>
          <a:schemeClr val="accent2">
            <a:tint val="50000"/>
            <a:hueOff val="-440331"/>
            <a:satOff val="-38085"/>
            <a:lumOff val="4377"/>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FE65EC-F80C-451C-B692-77CDF3C3B4A7}">
      <dsp:nvSpPr>
        <dsp:cNvPr id="0" name=""/>
        <dsp:cNvSpPr/>
      </dsp:nvSpPr>
      <dsp:spPr>
        <a:xfrm>
          <a:off x="798648" y="1438072"/>
          <a:ext cx="1352665" cy="561219"/>
        </a:xfrm>
        <a:prstGeom prst="roundRect">
          <a:avLst>
            <a:gd name="adj" fmla="val 16670"/>
          </a:avLst>
        </a:prstGeom>
        <a:solidFill>
          <a:schemeClr val="accent2">
            <a:hueOff val="-485121"/>
            <a:satOff val="-27976"/>
            <a:lumOff val="2876"/>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Arial Narrow" panose="020B0606020202030204" pitchFamily="34" charset="0"/>
            </a:rPr>
            <a:t>2009-10</a:t>
          </a:r>
        </a:p>
      </dsp:txBody>
      <dsp:txXfrm>
        <a:off x="826049" y="1465473"/>
        <a:ext cx="1297863" cy="506417"/>
      </dsp:txXfrm>
    </dsp:sp>
    <dsp:sp modelId="{BC791C4E-40FC-42DB-80C9-70086D26B80A}">
      <dsp:nvSpPr>
        <dsp:cNvPr id="0" name=""/>
        <dsp:cNvSpPr/>
      </dsp:nvSpPr>
      <dsp:spPr>
        <a:xfrm>
          <a:off x="1875871" y="1491597"/>
          <a:ext cx="583137" cy="453602"/>
        </a:xfrm>
        <a:prstGeom prst="rect">
          <a:avLst/>
        </a:prstGeom>
        <a:noFill/>
        <a:ln>
          <a:noFill/>
        </a:ln>
        <a:effectLst/>
      </dsp:spPr>
      <dsp:style>
        <a:lnRef idx="0">
          <a:scrgbClr r="0" g="0" b="0"/>
        </a:lnRef>
        <a:fillRef idx="0">
          <a:scrgbClr r="0" g="0" b="0"/>
        </a:fillRef>
        <a:effectRef idx="0">
          <a:scrgbClr r="0" g="0" b="0"/>
        </a:effectRef>
        <a:fontRef idx="minor"/>
      </dsp:style>
    </dsp:sp>
    <dsp:sp modelId="{8B7FD16C-97F0-4563-A29E-667CE0667A84}">
      <dsp:nvSpPr>
        <dsp:cNvPr id="0" name=""/>
        <dsp:cNvSpPr/>
      </dsp:nvSpPr>
      <dsp:spPr>
        <a:xfrm rot="5400000">
          <a:off x="1997251" y="2596476"/>
          <a:ext cx="476282" cy="542230"/>
        </a:xfrm>
        <a:prstGeom prst="bentUpArrow">
          <a:avLst>
            <a:gd name="adj1" fmla="val 32840"/>
            <a:gd name="adj2" fmla="val 25000"/>
            <a:gd name="adj3" fmla="val 35780"/>
          </a:avLst>
        </a:prstGeom>
        <a:solidFill>
          <a:schemeClr val="accent2">
            <a:tint val="50000"/>
            <a:hueOff val="-880662"/>
            <a:satOff val="-76170"/>
            <a:lumOff val="8755"/>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F7F087-378A-4934-BFAB-F1E05FF5A645}">
      <dsp:nvSpPr>
        <dsp:cNvPr id="0" name=""/>
        <dsp:cNvSpPr/>
      </dsp:nvSpPr>
      <dsp:spPr>
        <a:xfrm>
          <a:off x="1595622" y="2068507"/>
          <a:ext cx="1352665" cy="561219"/>
        </a:xfrm>
        <a:prstGeom prst="roundRect">
          <a:avLst>
            <a:gd name="adj" fmla="val 16670"/>
          </a:avLst>
        </a:prstGeom>
        <a:solidFill>
          <a:schemeClr val="accent2">
            <a:hueOff val="-970242"/>
            <a:satOff val="-55952"/>
            <a:lumOff val="5752"/>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Arial Narrow" panose="020B0606020202030204" pitchFamily="34" charset="0"/>
            </a:rPr>
            <a:t>2013-14</a:t>
          </a:r>
        </a:p>
      </dsp:txBody>
      <dsp:txXfrm>
        <a:off x="1623023" y="2095908"/>
        <a:ext cx="1297863" cy="506417"/>
      </dsp:txXfrm>
    </dsp:sp>
    <dsp:sp modelId="{8842433B-630E-4760-AFDA-C750238DF7B2}">
      <dsp:nvSpPr>
        <dsp:cNvPr id="0" name=""/>
        <dsp:cNvSpPr/>
      </dsp:nvSpPr>
      <dsp:spPr>
        <a:xfrm>
          <a:off x="2672844" y="2122032"/>
          <a:ext cx="583137" cy="453602"/>
        </a:xfrm>
        <a:prstGeom prst="rect">
          <a:avLst/>
        </a:prstGeom>
        <a:noFill/>
        <a:ln>
          <a:noFill/>
        </a:ln>
        <a:effectLst/>
      </dsp:spPr>
      <dsp:style>
        <a:lnRef idx="0">
          <a:scrgbClr r="0" g="0" b="0"/>
        </a:lnRef>
        <a:fillRef idx="0">
          <a:scrgbClr r="0" g="0" b="0"/>
        </a:fillRef>
        <a:effectRef idx="0">
          <a:scrgbClr r="0" g="0" b="0"/>
        </a:effectRef>
        <a:fontRef idx="minor"/>
      </dsp:style>
    </dsp:sp>
    <dsp:sp modelId="{C82BDF7E-FB0B-45DE-B801-38B213F33AFD}">
      <dsp:nvSpPr>
        <dsp:cNvPr id="0" name=""/>
        <dsp:cNvSpPr/>
      </dsp:nvSpPr>
      <dsp:spPr>
        <a:xfrm>
          <a:off x="2392595" y="2698942"/>
          <a:ext cx="1352665" cy="561219"/>
        </a:xfrm>
        <a:prstGeom prst="roundRect">
          <a:avLst>
            <a:gd name="adj" fmla="val 16670"/>
          </a:avLst>
        </a:prstGeom>
        <a:solidFill>
          <a:schemeClr val="accent2">
            <a:hueOff val="-1455363"/>
            <a:satOff val="-83928"/>
            <a:lumOff val="8628"/>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Arial Narrow" panose="020B0606020202030204" pitchFamily="34" charset="0"/>
            </a:rPr>
            <a:t>2018-2019</a:t>
          </a:r>
        </a:p>
      </dsp:txBody>
      <dsp:txXfrm>
        <a:off x="2419996" y="2726343"/>
        <a:ext cx="1297863" cy="506417"/>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27561E-3A06-492A-BD7D-5308E170A75A}" type="datetimeFigureOut">
              <a:rPr lang="en-US" smtClean="0"/>
              <a:t>8/24/2021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12E743-5DF1-46BF-A06A-242728299984}" type="slidenum">
              <a:rPr lang="en-US" smtClean="0"/>
              <a:t>‹#›</a:t>
            </a:fld>
            <a:endParaRPr lang="en-US" dirty="0"/>
          </a:p>
        </p:txBody>
      </p:sp>
    </p:spTree>
    <p:extLst>
      <p:ext uri="{BB962C8B-B14F-4D97-AF65-F5344CB8AC3E}">
        <p14:creationId xmlns:p14="http://schemas.microsoft.com/office/powerpoint/2010/main" val="4042094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1FDC1F-6F39-4846-A882-DFD438F6020F}" type="slidenum">
              <a:rPr lang="en-US" smtClean="0"/>
              <a:pPr>
                <a:defRPr/>
              </a:pPr>
              <a:t>2</a:t>
            </a:fld>
            <a:endParaRPr lang="en-US" dirty="0"/>
          </a:p>
        </p:txBody>
      </p:sp>
    </p:spTree>
    <p:extLst>
      <p:ext uri="{BB962C8B-B14F-4D97-AF65-F5344CB8AC3E}">
        <p14:creationId xmlns:p14="http://schemas.microsoft.com/office/powerpoint/2010/main" val="2772725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1FDC1F-6F39-4846-A882-DFD438F6020F}" type="slidenum">
              <a:rPr lang="en-US" smtClean="0"/>
              <a:pPr>
                <a:defRPr/>
              </a:pPr>
              <a:t>13</a:t>
            </a:fld>
            <a:endParaRPr lang="en-US" dirty="0"/>
          </a:p>
        </p:txBody>
      </p:sp>
    </p:spTree>
    <p:extLst>
      <p:ext uri="{BB962C8B-B14F-4D97-AF65-F5344CB8AC3E}">
        <p14:creationId xmlns:p14="http://schemas.microsoft.com/office/powerpoint/2010/main" val="3070444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1FDC1F-6F39-4846-A882-DFD438F6020F}" type="slidenum">
              <a:rPr lang="en-US" smtClean="0"/>
              <a:pPr>
                <a:defRPr/>
              </a:pPr>
              <a:t>14</a:t>
            </a:fld>
            <a:endParaRPr lang="en-US" dirty="0"/>
          </a:p>
        </p:txBody>
      </p:sp>
    </p:spTree>
    <p:extLst>
      <p:ext uri="{BB962C8B-B14F-4D97-AF65-F5344CB8AC3E}">
        <p14:creationId xmlns:p14="http://schemas.microsoft.com/office/powerpoint/2010/main" val="31898955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1FDC1F-6F39-4846-A882-DFD438F6020F}" type="slidenum">
              <a:rPr lang="en-US" smtClean="0"/>
              <a:pPr>
                <a:defRPr/>
              </a:pPr>
              <a:t>15</a:t>
            </a:fld>
            <a:endParaRPr lang="en-US" dirty="0"/>
          </a:p>
        </p:txBody>
      </p:sp>
    </p:spTree>
    <p:extLst>
      <p:ext uri="{BB962C8B-B14F-4D97-AF65-F5344CB8AC3E}">
        <p14:creationId xmlns:p14="http://schemas.microsoft.com/office/powerpoint/2010/main" val="25434949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1FDC1F-6F39-4846-A882-DFD438F6020F}" type="slidenum">
              <a:rPr lang="en-US" smtClean="0"/>
              <a:pPr>
                <a:defRPr/>
              </a:pPr>
              <a:t>16</a:t>
            </a:fld>
            <a:endParaRPr lang="en-US" dirty="0"/>
          </a:p>
        </p:txBody>
      </p:sp>
    </p:spTree>
    <p:extLst>
      <p:ext uri="{BB962C8B-B14F-4D97-AF65-F5344CB8AC3E}">
        <p14:creationId xmlns:p14="http://schemas.microsoft.com/office/powerpoint/2010/main" val="24635924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1FDC1F-6F39-4846-A882-DFD438F6020F}" type="slidenum">
              <a:rPr lang="en-US" smtClean="0"/>
              <a:pPr>
                <a:defRPr/>
              </a:pPr>
              <a:t>17</a:t>
            </a:fld>
            <a:endParaRPr lang="en-US" dirty="0"/>
          </a:p>
        </p:txBody>
      </p:sp>
    </p:spTree>
    <p:extLst>
      <p:ext uri="{BB962C8B-B14F-4D97-AF65-F5344CB8AC3E}">
        <p14:creationId xmlns:p14="http://schemas.microsoft.com/office/powerpoint/2010/main" val="13006033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1FDC1F-6F39-4846-A882-DFD438F6020F}" type="slidenum">
              <a:rPr lang="en-US" smtClean="0"/>
              <a:pPr>
                <a:defRPr/>
              </a:pPr>
              <a:t>18</a:t>
            </a:fld>
            <a:endParaRPr lang="en-US" dirty="0"/>
          </a:p>
        </p:txBody>
      </p:sp>
    </p:spTree>
    <p:extLst>
      <p:ext uri="{BB962C8B-B14F-4D97-AF65-F5344CB8AC3E}">
        <p14:creationId xmlns:p14="http://schemas.microsoft.com/office/powerpoint/2010/main" val="32989982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1FDC1F-6F39-4846-A882-DFD438F6020F}" type="slidenum">
              <a:rPr lang="en-US" smtClean="0"/>
              <a:pPr>
                <a:defRPr/>
              </a:pPr>
              <a:t>19</a:t>
            </a:fld>
            <a:endParaRPr lang="en-US" dirty="0"/>
          </a:p>
        </p:txBody>
      </p:sp>
    </p:spTree>
    <p:extLst>
      <p:ext uri="{BB962C8B-B14F-4D97-AF65-F5344CB8AC3E}">
        <p14:creationId xmlns:p14="http://schemas.microsoft.com/office/powerpoint/2010/main" val="9587253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1FDC1F-6F39-4846-A882-DFD438F6020F}" type="slidenum">
              <a:rPr lang="en-US" smtClean="0"/>
              <a:pPr>
                <a:defRPr/>
              </a:pPr>
              <a:t>20</a:t>
            </a:fld>
            <a:endParaRPr lang="en-US" dirty="0"/>
          </a:p>
        </p:txBody>
      </p:sp>
    </p:spTree>
    <p:extLst>
      <p:ext uri="{BB962C8B-B14F-4D97-AF65-F5344CB8AC3E}">
        <p14:creationId xmlns:p14="http://schemas.microsoft.com/office/powerpoint/2010/main" val="34056973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Obviously some loaded questions here that will need tweaking when other decisions are made</a:t>
            </a:r>
            <a:br>
              <a:rPr lang="en-US" dirty="0"/>
            </a:br>
            <a:r>
              <a:rPr lang="en-US" b="1" dirty="0"/>
              <a:t>LL Says: All of this looks pretty good / generic, but did highlight the few words that are TBD</a:t>
            </a:r>
          </a:p>
        </p:txBody>
      </p:sp>
      <p:sp>
        <p:nvSpPr>
          <p:cNvPr id="4" name="Slide Number Placeholder 3"/>
          <p:cNvSpPr>
            <a:spLocks noGrp="1"/>
          </p:cNvSpPr>
          <p:nvPr>
            <p:ph type="sldNum" sz="quarter" idx="10"/>
          </p:nvPr>
        </p:nvSpPr>
        <p:spPr/>
        <p:txBody>
          <a:bodyPr/>
          <a:lstStyle/>
          <a:p>
            <a:pPr>
              <a:defRPr/>
            </a:pPr>
            <a:fld id="{E41FDC1F-6F39-4846-A882-DFD438F6020F}" type="slidenum">
              <a:rPr lang="en-US" smtClean="0"/>
              <a:pPr>
                <a:defRPr/>
              </a:pPr>
              <a:t>22</a:t>
            </a:fld>
            <a:endParaRPr lang="en-US" dirty="0"/>
          </a:p>
        </p:txBody>
      </p:sp>
    </p:spTree>
    <p:extLst>
      <p:ext uri="{BB962C8B-B14F-4D97-AF65-F5344CB8AC3E}">
        <p14:creationId xmlns:p14="http://schemas.microsoft.com/office/powerpoint/2010/main" val="3272732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1FDC1F-6F39-4846-A882-DFD438F6020F}" type="slidenum">
              <a:rPr lang="en-US" smtClean="0"/>
              <a:pPr>
                <a:defRPr/>
              </a:pPr>
              <a:t>3</a:t>
            </a:fld>
            <a:endParaRPr lang="en-US" dirty="0"/>
          </a:p>
        </p:txBody>
      </p:sp>
    </p:spTree>
    <p:extLst>
      <p:ext uri="{BB962C8B-B14F-4D97-AF65-F5344CB8AC3E}">
        <p14:creationId xmlns:p14="http://schemas.microsoft.com/office/powerpoint/2010/main" val="3642485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1FDC1F-6F39-4846-A882-DFD438F6020F}" type="slidenum">
              <a:rPr lang="en-US" smtClean="0"/>
              <a:pPr>
                <a:defRPr/>
              </a:pPr>
              <a:t>4</a:t>
            </a:fld>
            <a:endParaRPr lang="en-US" dirty="0"/>
          </a:p>
        </p:txBody>
      </p:sp>
    </p:spTree>
    <p:extLst>
      <p:ext uri="{BB962C8B-B14F-4D97-AF65-F5344CB8AC3E}">
        <p14:creationId xmlns:p14="http://schemas.microsoft.com/office/powerpoint/2010/main" val="505599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1FDC1F-6F39-4846-A882-DFD438F6020F}" type="slidenum">
              <a:rPr lang="en-US" smtClean="0"/>
              <a:pPr>
                <a:defRPr/>
              </a:pPr>
              <a:t>5</a:t>
            </a:fld>
            <a:endParaRPr lang="en-US" dirty="0"/>
          </a:p>
        </p:txBody>
      </p:sp>
    </p:spTree>
    <p:extLst>
      <p:ext uri="{BB962C8B-B14F-4D97-AF65-F5344CB8AC3E}">
        <p14:creationId xmlns:p14="http://schemas.microsoft.com/office/powerpoint/2010/main" val="3497359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1FDC1F-6F39-4846-A882-DFD438F6020F}" type="slidenum">
              <a:rPr lang="en-US" smtClean="0"/>
              <a:pPr>
                <a:defRPr/>
              </a:pPr>
              <a:t>7</a:t>
            </a:fld>
            <a:endParaRPr lang="en-US" dirty="0"/>
          </a:p>
        </p:txBody>
      </p:sp>
    </p:spTree>
    <p:extLst>
      <p:ext uri="{BB962C8B-B14F-4D97-AF65-F5344CB8AC3E}">
        <p14:creationId xmlns:p14="http://schemas.microsoft.com/office/powerpoint/2010/main" val="124269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1FDC1F-6F39-4846-A882-DFD438F6020F}" type="slidenum">
              <a:rPr lang="en-US" smtClean="0"/>
              <a:pPr>
                <a:defRPr/>
              </a:pPr>
              <a:t>8</a:t>
            </a:fld>
            <a:endParaRPr lang="en-US" dirty="0"/>
          </a:p>
        </p:txBody>
      </p:sp>
    </p:spTree>
    <p:extLst>
      <p:ext uri="{BB962C8B-B14F-4D97-AF65-F5344CB8AC3E}">
        <p14:creationId xmlns:p14="http://schemas.microsoft.com/office/powerpoint/2010/main" val="538431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1FDC1F-6F39-4846-A882-DFD438F6020F}" type="slidenum">
              <a:rPr lang="en-US" smtClean="0"/>
              <a:pPr>
                <a:defRPr/>
              </a:pPr>
              <a:t>9</a:t>
            </a:fld>
            <a:endParaRPr lang="en-US" dirty="0"/>
          </a:p>
        </p:txBody>
      </p:sp>
    </p:spTree>
    <p:extLst>
      <p:ext uri="{BB962C8B-B14F-4D97-AF65-F5344CB8AC3E}">
        <p14:creationId xmlns:p14="http://schemas.microsoft.com/office/powerpoint/2010/main" val="4173257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1FDC1F-6F39-4846-A882-DFD438F6020F}" type="slidenum">
              <a:rPr lang="en-US" smtClean="0"/>
              <a:pPr>
                <a:defRPr/>
              </a:pPr>
              <a:t>10</a:t>
            </a:fld>
            <a:endParaRPr lang="en-US" dirty="0"/>
          </a:p>
        </p:txBody>
      </p:sp>
    </p:spTree>
    <p:extLst>
      <p:ext uri="{BB962C8B-B14F-4D97-AF65-F5344CB8AC3E}">
        <p14:creationId xmlns:p14="http://schemas.microsoft.com/office/powerpoint/2010/main" val="2173457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Added educational level obtained to demonstrate increased number pursuing DNP –  AF:  good idea!</a:t>
            </a:r>
          </a:p>
          <a:p>
            <a:br>
              <a:rPr lang="en-US" dirty="0"/>
            </a:br>
            <a:r>
              <a:rPr lang="en-US" dirty="0"/>
              <a:t>Areas highlighted were not fully clear in 2013-2014 JTA report  -- AF:  we need to check</a:t>
            </a:r>
          </a:p>
          <a:p>
            <a:r>
              <a:rPr lang="en-US" b="1" dirty="0"/>
              <a:t>LL Says: The Primary Focus of Practice looks correct according to the 2013-14 PPT; I un-highlighted.</a:t>
            </a:r>
            <a:br>
              <a:rPr lang="en-US" b="1" dirty="0"/>
            </a:br>
            <a:r>
              <a:rPr lang="en-US" b="1" dirty="0"/>
              <a:t>LL Says: The math to add up the Doctoral degree looks good; I un-highlighted.</a:t>
            </a:r>
          </a:p>
          <a:p>
            <a:endParaRPr lang="en-US" dirty="0"/>
          </a:p>
          <a:p>
            <a:r>
              <a:rPr lang="en-US" dirty="0"/>
              <a:t>Are prescriptive privileges still interesting?   AF:  agree, likely not </a:t>
            </a:r>
            <a:br>
              <a:rPr lang="en-US" dirty="0"/>
            </a:br>
            <a:r>
              <a:rPr lang="en-US" b="1" dirty="0"/>
              <a:t>LL Says: </a:t>
            </a:r>
            <a:r>
              <a:rPr lang="en-US" b="1" dirty="0">
                <a:solidFill>
                  <a:srgbClr val="0070C0"/>
                </a:solidFill>
                <a:highlight>
                  <a:srgbClr val="FFFF00"/>
                </a:highlight>
              </a:rPr>
              <a:t>Do you want to keep or remove? I kind of like the breakout!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Removed clinical problems and put elsewhere to show full extent of changes</a:t>
            </a:r>
          </a:p>
          <a:p>
            <a:endParaRPr lang="en-US" dirty="0"/>
          </a:p>
        </p:txBody>
      </p:sp>
      <p:sp>
        <p:nvSpPr>
          <p:cNvPr id="4" name="Slide Number Placeholder 3"/>
          <p:cNvSpPr>
            <a:spLocks noGrp="1"/>
          </p:cNvSpPr>
          <p:nvPr>
            <p:ph type="sldNum" sz="quarter" idx="10"/>
          </p:nvPr>
        </p:nvSpPr>
        <p:spPr/>
        <p:txBody>
          <a:bodyPr/>
          <a:lstStyle/>
          <a:p>
            <a:pPr>
              <a:defRPr/>
            </a:pPr>
            <a:fld id="{E41FDC1F-6F39-4846-A882-DFD438F6020F}" type="slidenum">
              <a:rPr lang="en-US" smtClean="0"/>
              <a:pPr>
                <a:defRPr/>
              </a:pPr>
              <a:t>11</a:t>
            </a:fld>
            <a:endParaRPr lang="en-US" dirty="0"/>
          </a:p>
        </p:txBody>
      </p:sp>
    </p:spTree>
    <p:extLst>
      <p:ext uri="{BB962C8B-B14F-4D97-AF65-F5344CB8AC3E}">
        <p14:creationId xmlns:p14="http://schemas.microsoft.com/office/powerpoint/2010/main" val="2771874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3200" spc="30" baseline="0">
                <a:solidFill>
                  <a:schemeClr val="accent2">
                    <a:lumMod val="60000"/>
                    <a:lumOff val="4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7" name="Rectangle 6"/>
          <p:cNvSpPr/>
          <p:nvPr/>
        </p:nvSpPr>
        <p:spPr>
          <a:xfrm>
            <a:off x="0" y="0"/>
            <a:ext cx="457200" cy="68580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a:xfrm rot="16200000">
            <a:off x="10797542" y="998537"/>
            <a:ext cx="1904999" cy="365125"/>
          </a:xfrm>
          <a:prstGeom prst="rect">
            <a:avLst/>
          </a:prstGeom>
        </p:spPr>
        <p:txBody>
          <a:bodyPr/>
          <a:lstStyle/>
          <a:p>
            <a:fld id="{96DFF08F-DC6B-4601-B491-B0F83F6DD2DA}" type="datetimeFigureOut">
              <a:rPr lang="en-US" smtClean="0"/>
              <a:t>8/24/2021</a:t>
            </a:fld>
            <a:endParaRPr lang="en-US" dirty="0"/>
          </a:p>
        </p:txBody>
      </p:sp>
      <p:sp>
        <p:nvSpPr>
          <p:cNvPr id="9" name="Footer Placeholder 8"/>
          <p:cNvSpPr>
            <a:spLocks noGrp="1"/>
          </p:cNvSpPr>
          <p:nvPr>
            <p:ph type="ftr" sz="quarter" idx="11"/>
          </p:nvPr>
        </p:nvSpPr>
        <p:spPr>
          <a:xfrm rot="16200000">
            <a:off x="9959341" y="4046537"/>
            <a:ext cx="3581400" cy="365125"/>
          </a:xfrm>
          <a:prstGeom prst="rect">
            <a:avLst/>
          </a:prstGeom>
        </p:spPr>
        <p:txBody>
          <a:bodyPr/>
          <a:lstStyle/>
          <a:p>
            <a:endParaRPr lang="en-US" dirty="0"/>
          </a:p>
        </p:txBody>
      </p:sp>
      <p:sp>
        <p:nvSpPr>
          <p:cNvPr id="10" name="Slide Number Placeholder 9"/>
          <p:cNvSpPr>
            <a:spLocks noGrp="1"/>
          </p:cNvSpPr>
          <p:nvPr>
            <p:ph type="sldNum" sz="quarter" idx="12"/>
          </p:nvPr>
        </p:nvSpPr>
        <p:spPr>
          <a:xfrm>
            <a:off x="11292840" y="6172200"/>
            <a:ext cx="914400" cy="593725"/>
          </a:xfrm>
          <a:prstGeom prst="rect">
            <a:avLst/>
          </a:prstGeo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3494937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rot="16200000">
            <a:off x="10797542" y="998537"/>
            <a:ext cx="1904999" cy="365125"/>
          </a:xfrm>
          <a:prstGeom prst="rect">
            <a:avLst/>
          </a:prstGeom>
        </p:spPr>
        <p:txBody>
          <a:bodyPr/>
          <a:lstStyle/>
          <a:p>
            <a:fld id="{96DFF08F-DC6B-4601-B491-B0F83F6DD2DA}" type="datetimeFigureOut">
              <a:rPr lang="en-US" smtClean="0"/>
              <a:t>8/24/2021</a:t>
            </a:fld>
            <a:endParaRPr lang="en-US" dirty="0"/>
          </a:p>
        </p:txBody>
      </p:sp>
      <p:sp>
        <p:nvSpPr>
          <p:cNvPr id="5" name="Footer Placeholder 4"/>
          <p:cNvSpPr>
            <a:spLocks noGrp="1"/>
          </p:cNvSpPr>
          <p:nvPr>
            <p:ph type="ftr" sz="quarter" idx="11"/>
          </p:nvPr>
        </p:nvSpPr>
        <p:spPr>
          <a:xfrm rot="16200000">
            <a:off x="9959341" y="4046537"/>
            <a:ext cx="35814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1292840" y="6172200"/>
            <a:ext cx="914400" cy="593725"/>
          </a:xfrm>
          <a:prstGeom prst="rect">
            <a:avLst/>
          </a:prstGeom>
        </p:spPr>
        <p:txBody>
          <a:bodyPr/>
          <a:lstStyle/>
          <a:p>
            <a:fld id="{4FAB73BC-B049-4115-A692-8D63A059BFB8}" type="slidenum">
              <a:rPr lang="en-US" smtClean="0"/>
              <a:t>‹#›</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0849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rot="16200000">
            <a:off x="10797542" y="998537"/>
            <a:ext cx="1904999" cy="365125"/>
          </a:xfrm>
          <a:prstGeom prst="rect">
            <a:avLst/>
          </a:prstGeom>
        </p:spPr>
        <p:txBody>
          <a:bodyPr/>
          <a:lstStyle/>
          <a:p>
            <a:fld id="{96DFF08F-DC6B-4601-B491-B0F83F6DD2DA}" type="datetimeFigureOut">
              <a:rPr lang="en-US" smtClean="0"/>
              <a:t>8/24/2021</a:t>
            </a:fld>
            <a:endParaRPr lang="en-US" dirty="0"/>
          </a:p>
        </p:txBody>
      </p:sp>
      <p:sp>
        <p:nvSpPr>
          <p:cNvPr id="5" name="Footer Placeholder 4"/>
          <p:cNvSpPr>
            <a:spLocks noGrp="1"/>
          </p:cNvSpPr>
          <p:nvPr>
            <p:ph type="ftr" sz="quarter" idx="11"/>
          </p:nvPr>
        </p:nvSpPr>
        <p:spPr>
          <a:xfrm rot="16200000">
            <a:off x="9959341" y="4046537"/>
            <a:ext cx="35814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1292840" y="6172200"/>
            <a:ext cx="914400" cy="593725"/>
          </a:xfrm>
          <a:prstGeom prst="rect">
            <a:avLst/>
          </a:prstGeom>
        </p:spPr>
        <p:txBody>
          <a:bodyPr/>
          <a:lstStyle/>
          <a:p>
            <a:fld id="{4FAB73BC-B049-4115-A692-8D63A059BFB8}" type="slidenum">
              <a:rPr lang="en-US" smtClean="0"/>
              <a:t>‹#›</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04406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rot="16200000">
            <a:off x="10797542" y="998537"/>
            <a:ext cx="1904999" cy="365125"/>
          </a:xfrm>
          <a:prstGeom prst="rect">
            <a:avLst/>
          </a:prstGeom>
        </p:spPr>
        <p:txBody>
          <a:bodyPr/>
          <a:lstStyle/>
          <a:p>
            <a:fld id="{D62CEF3B-A037-46D0-B02C-1428F07E9383}" type="datetimeFigureOut">
              <a:rPr lang="en-US" smtClean="0"/>
              <a:t>8/24/2021</a:t>
            </a:fld>
            <a:endParaRPr lang="en-US" dirty="0"/>
          </a:p>
        </p:txBody>
      </p:sp>
      <p:sp>
        <p:nvSpPr>
          <p:cNvPr id="5" name="Footer Placeholder 4"/>
          <p:cNvSpPr>
            <a:spLocks noGrp="1"/>
          </p:cNvSpPr>
          <p:nvPr>
            <p:ph type="ftr" sz="quarter" idx="11"/>
          </p:nvPr>
        </p:nvSpPr>
        <p:spPr>
          <a:xfrm rot="16200000">
            <a:off x="9959341" y="4046537"/>
            <a:ext cx="35814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1292840" y="6172200"/>
            <a:ext cx="914400" cy="593725"/>
          </a:xfrm>
          <a:prstGeom prst="rect">
            <a:avLst/>
          </a:prstGeom>
        </p:spPr>
        <p:txBody>
          <a:bodyPr/>
          <a:lstStyle/>
          <a:p>
            <a:fld id="{4CE482DC-2269-4F26-9D2A-7E44B1A4CD85}" type="slidenum">
              <a:rPr lang="en-US" smtClean="0"/>
              <a:t>‹#›</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01796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rot="16200000">
            <a:off x="10797542" y="998537"/>
            <a:ext cx="1904999" cy="365125"/>
          </a:xfrm>
          <a:prstGeom prst="rect">
            <a:avLst/>
          </a:prstGeom>
        </p:spPr>
        <p:txBody>
          <a:bodyPr/>
          <a:lstStyle/>
          <a:p>
            <a:fld id="{96DFF08F-DC6B-4601-B491-B0F83F6DD2DA}" type="datetimeFigureOut">
              <a:rPr lang="en-US" smtClean="0"/>
              <a:t>8/24/2021</a:t>
            </a:fld>
            <a:endParaRPr lang="en-US" dirty="0"/>
          </a:p>
        </p:txBody>
      </p:sp>
      <p:sp>
        <p:nvSpPr>
          <p:cNvPr id="5" name="Footer Placeholder 4"/>
          <p:cNvSpPr>
            <a:spLocks noGrp="1"/>
          </p:cNvSpPr>
          <p:nvPr>
            <p:ph type="ftr" sz="quarter" idx="11"/>
          </p:nvPr>
        </p:nvSpPr>
        <p:spPr>
          <a:xfrm rot="16200000">
            <a:off x="9959341" y="4046537"/>
            <a:ext cx="35814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1292840" y="6172200"/>
            <a:ext cx="914400" cy="593725"/>
          </a:xfrm>
          <a:prstGeom prst="rect">
            <a:avLst/>
          </a:prstGeom>
        </p:spPr>
        <p:txBody>
          <a:bodyPr/>
          <a:lstStyle/>
          <a:p>
            <a:fld id="{4FAB73BC-B049-4115-A692-8D63A059BFB8}" type="slidenum">
              <a:rPr lang="en-US" smtClean="0"/>
              <a:t>‹#›</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2355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normAutofit/>
          </a:bodyPr>
          <a:lstStyle>
            <a:lvl1pPr>
              <a:defRPr sz="2400" b="1"/>
            </a:lvl1pPr>
            <a:lvl2pPr>
              <a:defRPr sz="2000"/>
            </a:lvl2pPr>
            <a:lvl3pPr>
              <a:defRPr sz="1800"/>
            </a:lvl3pPr>
            <a:lvl4pPr>
              <a:defRPr sz="1600"/>
            </a:lvl4pPr>
            <a:lvl5pPr>
              <a:defRPr sz="16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26480" y="1828800"/>
            <a:ext cx="4480560" cy="4351337"/>
          </a:xfrm>
        </p:spPr>
        <p:txBody>
          <a:bodyPr>
            <a:normAutofit/>
          </a:bodyPr>
          <a:lstStyle>
            <a:lvl1pPr>
              <a:defRPr sz="2400"/>
            </a:lvl1pPr>
            <a:lvl2pPr>
              <a:defRPr sz="2000"/>
            </a:lvl2pPr>
            <a:lvl3pPr>
              <a:defRPr sz="1800"/>
            </a:lvl3pPr>
            <a:lvl4pPr>
              <a:defRPr sz="1600"/>
            </a:lvl4pPr>
            <a:lvl5pPr>
              <a:defRPr sz="16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rot="16200000">
            <a:off x="10797542" y="998537"/>
            <a:ext cx="1904999" cy="365125"/>
          </a:xfrm>
          <a:prstGeom prst="rect">
            <a:avLst/>
          </a:prstGeom>
        </p:spPr>
        <p:txBody>
          <a:bodyPr/>
          <a:lstStyle/>
          <a:p>
            <a:fld id="{96DFF08F-DC6B-4601-B491-B0F83F6DD2DA}" type="datetimeFigureOut">
              <a:rPr lang="en-US" smtClean="0"/>
              <a:t>8/24/2021</a:t>
            </a:fld>
            <a:endParaRPr lang="en-US" dirty="0"/>
          </a:p>
        </p:txBody>
      </p:sp>
      <p:sp>
        <p:nvSpPr>
          <p:cNvPr id="6" name="Footer Placeholder 5"/>
          <p:cNvSpPr>
            <a:spLocks noGrp="1"/>
          </p:cNvSpPr>
          <p:nvPr>
            <p:ph type="ftr" sz="quarter" idx="11"/>
          </p:nvPr>
        </p:nvSpPr>
        <p:spPr>
          <a:xfrm rot="16200000">
            <a:off x="9959341" y="4046537"/>
            <a:ext cx="35814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11292840" y="6172200"/>
            <a:ext cx="914400" cy="593725"/>
          </a:xfrm>
          <a:prstGeom prst="rect">
            <a:avLst/>
          </a:prstGeom>
        </p:spPr>
        <p:txBody>
          <a:bodyPr/>
          <a:lstStyle/>
          <a:p>
            <a:fld id="{4FAB73BC-B049-4115-A692-8D63A059BFB8}" type="slidenum">
              <a:rPr lang="en-US" smtClean="0"/>
              <a:t>‹#›</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08741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261872" y="2507550"/>
            <a:ext cx="4480560" cy="3664650"/>
          </a:xfrm>
        </p:spPr>
        <p:txBody>
          <a:bodyPr>
            <a:normAutofit/>
          </a:bodyPr>
          <a:lstStyle>
            <a:lvl1pPr>
              <a:defRPr sz="2000"/>
            </a:lvl1pPr>
            <a:lvl2pPr>
              <a:defRPr sz="18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400" b="1" kern="1200" spc="10" baseline="0" dirty="0" smtClean="0">
                <a:solidFill>
                  <a:schemeClr val="tx2"/>
                </a:solidFill>
                <a:latin typeface="Arial Nova Light" panose="020B0604020202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5000"/>
              </a:lnSpc>
              <a:spcBef>
                <a:spcPts val="0"/>
              </a:spcBef>
              <a:spcAft>
                <a:spcPts val="200"/>
              </a:spcAft>
              <a:buClr>
                <a:schemeClr val="accent1"/>
              </a:buClr>
              <a:buSzPct val="80000"/>
              <a:buFont typeface="Arial" pitchFamily="34" charset="0"/>
              <a:buNone/>
            </a:pPr>
            <a:r>
              <a:rPr lang="en-US" dirty="0"/>
              <a:t>Edit Master text styles</a:t>
            </a:r>
          </a:p>
        </p:txBody>
      </p:sp>
      <p:sp>
        <p:nvSpPr>
          <p:cNvPr id="6" name="Content Placeholder 5"/>
          <p:cNvSpPr>
            <a:spLocks noGrp="1"/>
          </p:cNvSpPr>
          <p:nvPr>
            <p:ph sz="quarter" idx="4"/>
          </p:nvPr>
        </p:nvSpPr>
        <p:spPr>
          <a:xfrm>
            <a:off x="6126480" y="2507550"/>
            <a:ext cx="4480560" cy="3664650"/>
          </a:xfrm>
        </p:spPr>
        <p:txBody>
          <a:bodyPr>
            <a:normAutofit/>
          </a:bodyPr>
          <a:lstStyle>
            <a:lvl1pPr>
              <a:defRPr sz="2000"/>
            </a:lvl1pPr>
            <a:lvl2pPr>
              <a:defRPr sz="18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rot="16200000">
            <a:off x="10797542" y="998537"/>
            <a:ext cx="1904999" cy="365125"/>
          </a:xfrm>
          <a:prstGeom prst="rect">
            <a:avLst/>
          </a:prstGeom>
        </p:spPr>
        <p:txBody>
          <a:bodyPr/>
          <a:lstStyle/>
          <a:p>
            <a:fld id="{96DFF08F-DC6B-4601-B491-B0F83F6DD2DA}" type="datetimeFigureOut">
              <a:rPr lang="en-US" smtClean="0"/>
              <a:t>8/24/2021</a:t>
            </a:fld>
            <a:endParaRPr lang="en-US" dirty="0"/>
          </a:p>
        </p:txBody>
      </p:sp>
      <p:sp>
        <p:nvSpPr>
          <p:cNvPr id="8" name="Footer Placeholder 7"/>
          <p:cNvSpPr>
            <a:spLocks noGrp="1"/>
          </p:cNvSpPr>
          <p:nvPr>
            <p:ph type="ftr" sz="quarter" idx="11"/>
          </p:nvPr>
        </p:nvSpPr>
        <p:spPr>
          <a:xfrm rot="16200000">
            <a:off x="9959341" y="4046537"/>
            <a:ext cx="35814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11292840" y="6172200"/>
            <a:ext cx="914400" cy="593725"/>
          </a:xfrm>
          <a:prstGeom prst="rect">
            <a:avLst/>
          </a:prstGeom>
        </p:spPr>
        <p:txBody>
          <a:bodyPr/>
          <a:lstStyle/>
          <a:p>
            <a:fld id="{4FAB73BC-B049-4115-A692-8D63A059BFB8}" type="slidenum">
              <a:rPr lang="en-US" smtClean="0"/>
              <a:t>‹#›</a:t>
            </a:fld>
            <a:endParaRPr lang="en-US" dirty="0"/>
          </a:p>
        </p:txBody>
      </p:sp>
      <p:sp>
        <p:nvSpPr>
          <p:cNvPr id="11" name="Rectangle 10"/>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828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rot="16200000">
            <a:off x="10797542" y="998537"/>
            <a:ext cx="1904999" cy="365125"/>
          </a:xfrm>
          <a:prstGeom prst="rect">
            <a:avLst/>
          </a:prstGeom>
        </p:spPr>
        <p:txBody>
          <a:bodyPr/>
          <a:lstStyle/>
          <a:p>
            <a:fld id="{96DFF08F-DC6B-4601-B491-B0F83F6DD2DA}" type="datetimeFigureOut">
              <a:rPr lang="en-US" smtClean="0"/>
              <a:t>8/24/2021</a:t>
            </a:fld>
            <a:endParaRPr lang="en-US" dirty="0"/>
          </a:p>
        </p:txBody>
      </p:sp>
      <p:sp>
        <p:nvSpPr>
          <p:cNvPr id="4" name="Footer Placeholder 3"/>
          <p:cNvSpPr>
            <a:spLocks noGrp="1"/>
          </p:cNvSpPr>
          <p:nvPr>
            <p:ph type="ftr" sz="quarter" idx="11"/>
          </p:nvPr>
        </p:nvSpPr>
        <p:spPr>
          <a:xfrm rot="16200000">
            <a:off x="9959341" y="4046537"/>
            <a:ext cx="35814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11292840" y="6172200"/>
            <a:ext cx="914400" cy="593725"/>
          </a:xfrm>
          <a:prstGeom prst="rect">
            <a:avLst/>
          </a:prstGeom>
        </p:spPr>
        <p:txBody>
          <a:bodyPr/>
          <a:lstStyle/>
          <a:p>
            <a:fld id="{4FAB73BC-B049-4115-A692-8D63A059BFB8}" type="slidenum">
              <a:rPr lang="en-US" smtClean="0"/>
              <a:t>‹#›</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20193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rot="16200000">
            <a:off x="10797542" y="998537"/>
            <a:ext cx="1904999" cy="365125"/>
          </a:xfrm>
          <a:prstGeom prst="rect">
            <a:avLst/>
          </a:prstGeom>
        </p:spPr>
        <p:txBody>
          <a:bodyPr/>
          <a:lstStyle/>
          <a:p>
            <a:fld id="{96DFF08F-DC6B-4601-B491-B0F83F6DD2DA}" type="datetimeFigureOut">
              <a:rPr lang="en-US" smtClean="0"/>
              <a:pPr/>
              <a:t>8/24/2021</a:t>
            </a:fld>
            <a:endParaRPr lang="en-US" dirty="0"/>
          </a:p>
        </p:txBody>
      </p:sp>
      <p:sp>
        <p:nvSpPr>
          <p:cNvPr id="3" name="Footer Placeholder 2"/>
          <p:cNvSpPr>
            <a:spLocks noGrp="1"/>
          </p:cNvSpPr>
          <p:nvPr>
            <p:ph type="ftr" sz="quarter" idx="11"/>
          </p:nvPr>
        </p:nvSpPr>
        <p:spPr>
          <a:xfrm rot="16200000">
            <a:off x="9959341" y="4046537"/>
            <a:ext cx="35814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11292840" y="6172200"/>
            <a:ext cx="914400" cy="593725"/>
          </a:xfrm>
          <a:prstGeom prst="rect">
            <a:avLst/>
          </a:prstGeom>
        </p:spPr>
        <p:txBody>
          <a:bodyPr/>
          <a:lstStyle/>
          <a:p>
            <a:fld id="{4FAB73BC-B049-4115-A692-8D63A059BFB8}" type="slidenum">
              <a:rPr lang="en-US" smtClean="0"/>
              <a:pPr/>
              <a:t>‹#›</a:t>
            </a:fld>
            <a:endParaRPr lang="en-US" dirty="0"/>
          </a:p>
        </p:txBody>
      </p:sp>
      <p:sp>
        <p:nvSpPr>
          <p:cNvPr id="5" name="Rectangle 4"/>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34240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2800" b="1"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normAutofit/>
          </a:bodyPr>
          <a:lstStyle>
            <a:lvl1pPr>
              <a:defRPr sz="2400"/>
            </a:lvl1pPr>
            <a:lvl2pPr>
              <a:defRPr sz="2000"/>
            </a:lvl2pPr>
            <a:lvl3pPr>
              <a:defRPr sz="1800"/>
            </a:lvl3pPr>
            <a:lvl4pPr>
              <a:defRPr sz="1600"/>
            </a:lvl4pPr>
            <a:lvl5pPr>
              <a:defRPr sz="16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a:xfrm rot="16200000">
            <a:off x="10797542" y="998537"/>
            <a:ext cx="1904999" cy="365125"/>
          </a:xfrm>
          <a:prstGeom prst="rect">
            <a:avLst/>
          </a:prstGeom>
        </p:spPr>
        <p:txBody>
          <a:bodyPr/>
          <a:lstStyle/>
          <a:p>
            <a:fld id="{96DFF08F-DC6B-4601-B491-B0F83F6DD2DA}" type="datetimeFigureOut">
              <a:rPr lang="en-US" smtClean="0"/>
              <a:pPr/>
              <a:t>8/24/2021</a:t>
            </a:fld>
            <a:endParaRPr lang="en-US" dirty="0"/>
          </a:p>
        </p:txBody>
      </p:sp>
      <p:sp>
        <p:nvSpPr>
          <p:cNvPr id="6" name="Footer Placeholder 5"/>
          <p:cNvSpPr>
            <a:spLocks noGrp="1"/>
          </p:cNvSpPr>
          <p:nvPr>
            <p:ph type="ftr" sz="quarter" idx="11"/>
          </p:nvPr>
        </p:nvSpPr>
        <p:spPr>
          <a:xfrm rot="16200000">
            <a:off x="9959341" y="4046537"/>
            <a:ext cx="35814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11292840" y="6172200"/>
            <a:ext cx="914400" cy="593725"/>
          </a:xfrm>
          <a:prstGeom prst="rect">
            <a:avLst/>
          </a:prstGeo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40766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4000" b="1">
                <a:solidFill>
                  <a:schemeClr val="bg1"/>
                </a:solidFill>
              </a:defRPr>
            </a:lvl1pPr>
          </a:lstStyle>
          <a:p>
            <a:r>
              <a:rPr lang="en-US" dirty="0"/>
              <a:t>Click to edit Master title style</a:t>
            </a:r>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800" baseline="0">
                <a:solidFill>
                  <a:schemeClr val="bg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a:xfrm rot="16200000">
            <a:off x="10797542" y="998537"/>
            <a:ext cx="1904999" cy="365125"/>
          </a:xfrm>
          <a:prstGeom prst="rect">
            <a:avLst/>
          </a:prstGeom>
        </p:spPr>
        <p:txBody>
          <a:bodyPr/>
          <a:lstStyle/>
          <a:p>
            <a:fld id="{96DFF08F-DC6B-4601-B491-B0F83F6DD2DA}" type="datetimeFigureOut">
              <a:rPr lang="en-US" smtClean="0"/>
              <a:t>8/24/2021</a:t>
            </a:fld>
            <a:endParaRPr lang="en-US" dirty="0"/>
          </a:p>
        </p:txBody>
      </p:sp>
      <p:sp>
        <p:nvSpPr>
          <p:cNvPr id="6" name="Footer Placeholder 5"/>
          <p:cNvSpPr>
            <a:spLocks noGrp="1"/>
          </p:cNvSpPr>
          <p:nvPr>
            <p:ph type="ftr" sz="quarter" idx="11"/>
          </p:nvPr>
        </p:nvSpPr>
        <p:spPr>
          <a:xfrm rot="16200000">
            <a:off x="9959341" y="4046537"/>
            <a:ext cx="35814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11292840" y="6172200"/>
            <a:ext cx="914400" cy="593725"/>
          </a:xfrm>
          <a:prstGeom prst="rect">
            <a:avLst/>
          </a:prstGeo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11195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11292840" y="0"/>
            <a:ext cx="914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94198"/>
            <a:ext cx="9692640" cy="1397124"/>
          </a:xfrm>
          <a:prstGeom prst="rect">
            <a:avLst/>
          </a:prstGeom>
        </p:spPr>
        <p:txBody>
          <a:bodyPr vert="horz" lIns="91440" tIns="27432"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9083822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5400" b="1" kern="1200" spc="-50" baseline="0">
          <a:solidFill>
            <a:schemeClr val="accent1"/>
          </a:solidFill>
          <a:latin typeface="Arial Narrow" panose="020B0606020202030204" pitchFamily="34" charset="0"/>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3200" b="1" kern="1200" spc="10" baseline="0">
          <a:solidFill>
            <a:schemeClr val="tx1">
              <a:lumMod val="65000"/>
              <a:lumOff val="35000"/>
            </a:schemeClr>
          </a:solidFill>
          <a:latin typeface="Arial Nova Light" panose="020B0604020202020204" pitchFamily="34" charset="0"/>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2800" kern="1200">
          <a:solidFill>
            <a:schemeClr val="tx1">
              <a:lumMod val="65000"/>
              <a:lumOff val="35000"/>
            </a:schemeClr>
          </a:solidFill>
          <a:latin typeface="Arial Nova Light" panose="020B0604020202020204" pitchFamily="34" charset="0"/>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2400" kern="1200">
          <a:solidFill>
            <a:schemeClr val="tx1">
              <a:lumMod val="65000"/>
              <a:lumOff val="35000"/>
            </a:schemeClr>
          </a:solidFill>
          <a:latin typeface="Arial Nova Light" panose="020B0604020202020204" pitchFamily="34" charset="0"/>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2000" kern="1200">
          <a:solidFill>
            <a:schemeClr val="tx1">
              <a:lumMod val="65000"/>
              <a:lumOff val="35000"/>
            </a:schemeClr>
          </a:solidFill>
          <a:latin typeface="Arial Nova Light" panose="020B0604020202020204" pitchFamily="34" charset="0"/>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2000" kern="1200">
          <a:solidFill>
            <a:schemeClr val="tx1">
              <a:lumMod val="65000"/>
              <a:lumOff val="35000"/>
            </a:schemeClr>
          </a:solidFill>
          <a:latin typeface="Arial Nova Light" panose="020B0604020202020204" pitchFamily="34" charset="0"/>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pncb.org/cpnp-ac-certification-step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hyperlink" Target="mailto:exam@pncb.org" TargetMode="External"/><Relationship Id="rId4" Type="http://schemas.openxmlformats.org/officeDocument/2006/relationships/hyperlink" Target="http://www.pncb.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30948" y="2917436"/>
            <a:ext cx="9891717" cy="1712683"/>
          </a:xfrm>
        </p:spPr>
        <p:txBody>
          <a:bodyPr>
            <a:normAutofit/>
          </a:bodyPr>
          <a:lstStyle/>
          <a:p>
            <a:pPr algn="r"/>
            <a:r>
              <a:rPr lang="en-US" sz="4000" dirty="0"/>
              <a:t>2018-2019 Job Task Analysis (JTA) for the</a:t>
            </a:r>
            <a:br>
              <a:rPr lang="en-US" sz="4000" dirty="0"/>
            </a:br>
            <a:r>
              <a:rPr lang="en-US" sz="4000" dirty="0"/>
              <a:t>Certified Pediatric Nurse Practitioner – Acute Care </a:t>
            </a:r>
            <a:br>
              <a:rPr lang="en-US" sz="4000" dirty="0"/>
            </a:br>
            <a:r>
              <a:rPr lang="en-US" sz="4000" dirty="0"/>
              <a:t>(CPNP-AC</a:t>
            </a:r>
            <a:r>
              <a:rPr lang="en-US" sz="4000" baseline="30000" dirty="0"/>
              <a:t>®</a:t>
            </a:r>
            <a:r>
              <a:rPr lang="en-US" sz="4000" dirty="0"/>
              <a:t>) Exam</a:t>
            </a:r>
            <a:endParaRPr lang="en-US" sz="4000" baseline="30000" dirty="0"/>
          </a:p>
        </p:txBody>
      </p:sp>
      <p:sp>
        <p:nvSpPr>
          <p:cNvPr id="3" name="Subtitle 2"/>
          <p:cNvSpPr>
            <a:spLocks noGrp="1"/>
          </p:cNvSpPr>
          <p:nvPr>
            <p:ph type="subTitle" idx="1"/>
          </p:nvPr>
        </p:nvSpPr>
        <p:spPr>
          <a:xfrm>
            <a:off x="6069526" y="5284922"/>
            <a:ext cx="5178293" cy="1416540"/>
          </a:xfrm>
        </p:spPr>
        <p:txBody>
          <a:bodyPr vert="horz" lIns="91440" tIns="45720" rIns="91440" bIns="45720" rtlCol="0">
            <a:normAutofit/>
          </a:bodyPr>
          <a:lstStyle/>
          <a:p>
            <a:pPr algn="r"/>
            <a:r>
              <a:rPr lang="en-US" sz="3600" i="1" dirty="0">
                <a:latin typeface="Arial Narrow" panose="020B0606020202030204" pitchFamily="34" charset="0"/>
              </a:rPr>
              <a:t>What is it, and why do it?</a:t>
            </a:r>
          </a:p>
        </p:txBody>
      </p:sp>
      <p:pic>
        <p:nvPicPr>
          <p:cNvPr id="5" name="Picture 4">
            <a:extLst>
              <a:ext uri="{FF2B5EF4-FFF2-40B4-BE49-F238E27FC236}">
                <a16:creationId xmlns:a16="http://schemas.microsoft.com/office/drawing/2014/main" id="{F71C6F9A-BB9C-42AD-90DE-7EA49E9D2C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55306" y="751668"/>
            <a:ext cx="1522708" cy="1522708"/>
          </a:xfrm>
          <a:prstGeom prst="rect">
            <a:avLst/>
          </a:prstGeom>
        </p:spPr>
      </p:pic>
      <p:pic>
        <p:nvPicPr>
          <p:cNvPr id="6" name="Picture 5">
            <a:extLst>
              <a:ext uri="{FF2B5EF4-FFF2-40B4-BE49-F238E27FC236}">
                <a16:creationId xmlns:a16="http://schemas.microsoft.com/office/drawing/2014/main" id="{AD53F480-5DBF-4F11-A281-F8E7103ABE06}"/>
              </a:ext>
            </a:extLst>
          </p:cNvPr>
          <p:cNvPicPr>
            <a:picLocks noChangeAspect="1"/>
          </p:cNvPicPr>
          <p:nvPr/>
        </p:nvPicPr>
        <p:blipFill>
          <a:blip r:embed="rId3"/>
          <a:stretch>
            <a:fillRect/>
          </a:stretch>
        </p:blipFill>
        <p:spPr>
          <a:xfrm>
            <a:off x="6987829" y="751668"/>
            <a:ext cx="1800768" cy="1522708"/>
          </a:xfrm>
          <a:prstGeom prst="rect">
            <a:avLst/>
          </a:prstGeom>
        </p:spPr>
      </p:pic>
    </p:spTree>
    <p:extLst>
      <p:ext uri="{BB962C8B-B14F-4D97-AF65-F5344CB8AC3E}">
        <p14:creationId xmlns:p14="http://schemas.microsoft.com/office/powerpoint/2010/main" val="3930510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10000" y="641146"/>
            <a:ext cx="10571998" cy="970450"/>
          </a:xfrm>
          <a:prstGeom prst="rect">
            <a:avLst/>
          </a:prstGeom>
        </p:spPr>
        <p:txBody>
          <a:bodyPr vert="horz" lIns="91440" tIns="27432" rIns="91440" bIns="45720" rtlCol="0" anchor="b">
            <a:normAutofit fontScale="70000" lnSpcReduction="20000"/>
          </a:bodyPr>
          <a:lstStyle>
            <a:defPPr>
              <a:defRPr lang="en-US"/>
            </a:defPPr>
            <a:lvl1pPr defTabSz="914400">
              <a:lnSpc>
                <a:spcPct val="90000"/>
              </a:lnSpc>
              <a:spcBef>
                <a:spcPct val="0"/>
              </a:spcBef>
              <a:buNone/>
              <a:defRPr sz="5400" b="1" spc="-50" baseline="0">
                <a:solidFill>
                  <a:schemeClr val="accent1"/>
                </a:solidFill>
                <a:latin typeface="Arial Narrow" panose="020B0606020202030204" pitchFamily="34" charset="0"/>
                <a:ea typeface="+mj-ea"/>
                <a:cs typeface="+mj-c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dirty="0"/>
              <a:t>2018-19 JTA for the CPNP-AC Exam:</a:t>
            </a:r>
            <a:br>
              <a:rPr lang="en-US" dirty="0"/>
            </a:br>
            <a:r>
              <a:rPr lang="en-US" dirty="0"/>
              <a:t>Results “at a glance”…</a:t>
            </a:r>
          </a:p>
        </p:txBody>
      </p:sp>
      <p:sp>
        <p:nvSpPr>
          <p:cNvPr id="3" name="Content Placeholder 2"/>
          <p:cNvSpPr>
            <a:spLocks noGrp="1"/>
          </p:cNvSpPr>
          <p:nvPr>
            <p:ph idx="1"/>
          </p:nvPr>
        </p:nvSpPr>
        <p:spPr>
          <a:xfrm>
            <a:off x="804969" y="1815318"/>
            <a:ext cx="9376611" cy="4389539"/>
          </a:xfrm>
        </p:spPr>
        <p:txBody>
          <a:bodyPr>
            <a:normAutofit/>
          </a:bodyPr>
          <a:lstStyle/>
          <a:p>
            <a:r>
              <a:rPr lang="en-US" sz="2800" dirty="0"/>
              <a:t>Half of the respondents (50%) spent 31-40 hours per week in clinical practice as an acute care PNP.</a:t>
            </a:r>
          </a:p>
          <a:p>
            <a:r>
              <a:rPr lang="en-US" sz="2800" dirty="0"/>
              <a:t>Nearly all (87%) of respondents indicated they spent more than 50% of their time in a pediatric nursing subspecialty, with the greatest number of respondents working in:</a:t>
            </a:r>
          </a:p>
          <a:p>
            <a:pPr lvl="1"/>
            <a:r>
              <a:rPr lang="en-US" dirty="0">
                <a:cs typeface="Times New Roman" pitchFamily="18" charset="0"/>
              </a:rPr>
              <a:t>critical care (18.5%) or </a:t>
            </a:r>
          </a:p>
          <a:p>
            <a:pPr lvl="1"/>
            <a:r>
              <a:rPr lang="en-US" dirty="0">
                <a:cs typeface="Times New Roman" pitchFamily="18" charset="0"/>
              </a:rPr>
              <a:t>cardiac ICU (12.3%)</a:t>
            </a:r>
          </a:p>
        </p:txBody>
      </p:sp>
    </p:spTree>
    <p:extLst>
      <p:ext uri="{BB962C8B-B14F-4D97-AF65-F5344CB8AC3E}">
        <p14:creationId xmlns:p14="http://schemas.microsoft.com/office/powerpoint/2010/main" val="2165953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10000" y="641146"/>
            <a:ext cx="10571998" cy="970450"/>
          </a:xfrm>
          <a:prstGeom prst="rect">
            <a:avLst/>
          </a:prstGeom>
        </p:spPr>
        <p:txBody>
          <a:bodyPr vert="horz" lIns="91440" tIns="27432" rIns="91440" bIns="45720" rtlCol="0" anchor="b">
            <a:normAutofit/>
          </a:bodyPr>
          <a:lstStyle>
            <a:defPPr>
              <a:defRPr lang="en-US"/>
            </a:defPPr>
            <a:lvl1pPr defTabSz="914400">
              <a:lnSpc>
                <a:spcPct val="90000"/>
              </a:lnSpc>
              <a:spcBef>
                <a:spcPct val="0"/>
              </a:spcBef>
              <a:buNone/>
              <a:defRPr sz="5400" b="1" spc="-50" baseline="0">
                <a:solidFill>
                  <a:schemeClr val="accent1"/>
                </a:solidFill>
                <a:latin typeface="Arial Narrow" panose="020B0606020202030204" pitchFamily="34" charset="0"/>
                <a:ea typeface="+mj-ea"/>
                <a:cs typeface="+mj-c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dirty="0"/>
              <a:t>Acute Care PNPs over time . . .</a:t>
            </a:r>
          </a:p>
        </p:txBody>
      </p:sp>
      <p:graphicFrame>
        <p:nvGraphicFramePr>
          <p:cNvPr id="5" name="Table 4"/>
          <p:cNvGraphicFramePr>
            <a:graphicFrameLocks noGrp="1"/>
          </p:cNvGraphicFramePr>
          <p:nvPr>
            <p:extLst>
              <p:ext uri="{D42A27DB-BD31-4B8C-83A1-F6EECF244321}">
                <p14:modId xmlns:p14="http://schemas.microsoft.com/office/powerpoint/2010/main" val="589837746"/>
              </p:ext>
            </p:extLst>
          </p:nvPr>
        </p:nvGraphicFramePr>
        <p:xfrm>
          <a:off x="810000" y="1611596"/>
          <a:ext cx="10131803" cy="4855898"/>
        </p:xfrm>
        <a:graphic>
          <a:graphicData uri="http://schemas.openxmlformats.org/drawingml/2006/table">
            <a:tbl>
              <a:tblPr>
                <a:tableStyleId>{8A107856-5554-42FB-B03E-39F5DBC370BA}</a:tableStyleId>
              </a:tblPr>
              <a:tblGrid>
                <a:gridCol w="1607737">
                  <a:extLst>
                    <a:ext uri="{9D8B030D-6E8A-4147-A177-3AD203B41FA5}">
                      <a16:colId xmlns:a16="http://schemas.microsoft.com/office/drawing/2014/main" val="20000"/>
                    </a:ext>
                  </a:extLst>
                </a:gridCol>
                <a:gridCol w="4262033">
                  <a:extLst>
                    <a:ext uri="{9D8B030D-6E8A-4147-A177-3AD203B41FA5}">
                      <a16:colId xmlns:a16="http://schemas.microsoft.com/office/drawing/2014/main" val="20001"/>
                    </a:ext>
                  </a:extLst>
                </a:gridCol>
                <a:gridCol w="4262033">
                  <a:extLst>
                    <a:ext uri="{9D8B030D-6E8A-4147-A177-3AD203B41FA5}">
                      <a16:colId xmlns:a16="http://schemas.microsoft.com/office/drawing/2014/main" val="20002"/>
                    </a:ext>
                  </a:extLst>
                </a:gridCol>
              </a:tblGrid>
              <a:tr h="599262">
                <a:tc>
                  <a:txBody>
                    <a:bodyPr/>
                    <a:lstStyle/>
                    <a:p>
                      <a:pPr algn="l" fontAlgn="ctr"/>
                      <a:endParaRPr lang="en-US" sz="1400" b="1" i="0" u="none" strike="noStrike" dirty="0">
                        <a:solidFill>
                          <a:schemeClr val="bg1"/>
                        </a:solidFill>
                        <a:latin typeface="Arial Nova Light" panose="020B03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3200" b="1" u="none" strike="noStrike" dirty="0">
                          <a:latin typeface="Arial Nova Light" panose="020B0304020202020204" pitchFamily="34" charset="0"/>
                        </a:rPr>
                        <a:t>2013-14</a:t>
                      </a:r>
                      <a:endParaRPr lang="en-US" sz="3200" b="1" i="0" u="none" strike="noStrike" dirty="0">
                        <a:solidFill>
                          <a:schemeClr val="tx1"/>
                        </a:solidFill>
                        <a:latin typeface="Arial Nova Light" panose="020B03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3200" b="1" u="none" strike="noStrike" dirty="0">
                          <a:latin typeface="Arial Nova Light" panose="020B0304020202020204" pitchFamily="34" charset="0"/>
                        </a:rPr>
                        <a:t>2018-19</a:t>
                      </a:r>
                      <a:endParaRPr lang="en-US" sz="3200" b="1" i="0" u="none" strike="noStrike" dirty="0">
                        <a:solidFill>
                          <a:schemeClr val="tx1"/>
                        </a:solidFill>
                        <a:latin typeface="Arial Nova Light" panose="020B03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0000"/>
                  </a:ext>
                </a:extLst>
              </a:tr>
              <a:tr h="898894">
                <a:tc>
                  <a:txBody>
                    <a:bodyPr/>
                    <a:lstStyle/>
                    <a:p>
                      <a:pPr algn="ctr" fontAlgn="b"/>
                      <a:r>
                        <a:rPr lang="en-US" sz="1400" b="1" u="none" strike="noStrike" dirty="0">
                          <a:solidFill>
                            <a:schemeClr val="bg1"/>
                          </a:solidFill>
                          <a:latin typeface="Arial Nova Light" panose="020B0304020202020204" pitchFamily="34" charset="0"/>
                        </a:rPr>
                        <a:t>Location &amp; Type of Practice Settings</a:t>
                      </a:r>
                      <a:endParaRPr lang="en-US" sz="1400" b="1" i="0" u="none" strike="noStrike" dirty="0">
                        <a:solidFill>
                          <a:schemeClr val="bg1"/>
                        </a:solidFill>
                        <a:latin typeface="Arial Nova Light" panose="020B0304020202020204" pitchFamily="34" charset="0"/>
                      </a:endParaRP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174625" indent="-114300" algn="l" rtl="0" eaLnBrk="1" fontAlgn="b" latinLnBrk="0" hangingPunct="1">
                        <a:buFont typeface="Arial" pitchFamily="34" charset="0"/>
                        <a:buChar char="•"/>
                        <a:tabLst>
                          <a:tab pos="174625" algn="l"/>
                        </a:tabLst>
                      </a:pPr>
                      <a:r>
                        <a:rPr kumimoji="0" lang="en-US" sz="1400" kern="1200" dirty="0">
                          <a:latin typeface="Arial Nova Light" panose="020B0304020202020204" pitchFamily="34" charset="0"/>
                        </a:rPr>
                        <a:t>81% 	practice in urban settings</a:t>
                      </a:r>
                    </a:p>
                    <a:p>
                      <a:pPr marL="174625" marR="0" indent="-114300"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r>
                        <a:rPr kumimoji="0" lang="en-US" sz="1400" kern="1200" dirty="0">
                          <a:latin typeface="Arial Nova Light" panose="020B0304020202020204" pitchFamily="34" charset="0"/>
                        </a:rPr>
                        <a:t>62%	most of time spent in inpatient settings</a:t>
                      </a:r>
                    </a:p>
                    <a:p>
                      <a:pPr marL="174625" indent="-114300" algn="l" rtl="0" eaLnBrk="1" fontAlgn="b" latinLnBrk="0" hangingPunct="1">
                        <a:buFont typeface="Arial" pitchFamily="34" charset="0"/>
                        <a:buChar char="•"/>
                        <a:tabLst>
                          <a:tab pos="174625" algn="l"/>
                        </a:tabLst>
                      </a:pPr>
                      <a:r>
                        <a:rPr kumimoji="0" lang="en-US" sz="1400" kern="1200" dirty="0">
                          <a:latin typeface="Arial Nova Light" panose="020B0304020202020204" pitchFamily="34" charset="0"/>
                        </a:rPr>
                        <a:t>87%	</a:t>
                      </a:r>
                      <a:r>
                        <a:rPr kumimoji="0" lang="en-US" sz="1400" kern="1200" baseline="0" dirty="0">
                          <a:latin typeface="Arial Nova Light" panose="020B0304020202020204" pitchFamily="34" charset="0"/>
                        </a:rPr>
                        <a:t>time spent in direct patient care</a:t>
                      </a:r>
                      <a:endParaRPr kumimoji="0" lang="en-US" sz="1400" kern="1200" dirty="0">
                        <a:solidFill>
                          <a:schemeClr val="tx1"/>
                        </a:solidFill>
                        <a:latin typeface="Arial Nova Light" panose="020B0304020202020204" pitchFamily="34" charset="0"/>
                        <a:ea typeface="+mn-ea"/>
                        <a:cs typeface="+mn-cs"/>
                      </a:endParaRP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4625" indent="-114300" algn="l" rtl="0" eaLnBrk="1" fontAlgn="b" latinLnBrk="0" hangingPunct="1">
                        <a:buFont typeface="Arial" pitchFamily="34" charset="0"/>
                        <a:buChar char="•"/>
                        <a:tabLst>
                          <a:tab pos="174625" algn="l"/>
                        </a:tabLst>
                      </a:pPr>
                      <a:r>
                        <a:rPr kumimoji="0" lang="en-US" sz="1400" kern="1200" dirty="0">
                          <a:latin typeface="Arial Nova Light" panose="020B0304020202020204" pitchFamily="34" charset="0"/>
                        </a:rPr>
                        <a:t>83.6% 	practice in an urban setting</a:t>
                      </a:r>
                    </a:p>
                    <a:p>
                      <a:pPr marL="174625" indent="-114300" algn="l" rtl="0" eaLnBrk="1" fontAlgn="b" latinLnBrk="0" hangingPunct="1">
                        <a:buFont typeface="Arial" pitchFamily="34" charset="0"/>
                        <a:buChar char="•"/>
                        <a:tabLst>
                          <a:tab pos="174625" algn="l"/>
                        </a:tabLst>
                      </a:pPr>
                      <a:r>
                        <a:rPr kumimoji="0" lang="en-US" sz="1400" kern="1200" dirty="0">
                          <a:latin typeface="Arial Nova Light" panose="020B0304020202020204" pitchFamily="34" charset="0"/>
                        </a:rPr>
                        <a:t>74% 	practice in inpatient settings</a:t>
                      </a:r>
                    </a:p>
                    <a:p>
                      <a:pPr marL="174625" indent="-114300" algn="l" rtl="0" eaLnBrk="1" fontAlgn="b" latinLnBrk="0" hangingPunct="1">
                        <a:buFont typeface="Arial" pitchFamily="34" charset="0"/>
                        <a:buChar char="•"/>
                        <a:tabLst>
                          <a:tab pos="174625" algn="l"/>
                        </a:tabLst>
                      </a:pPr>
                      <a:r>
                        <a:rPr kumimoji="0" lang="en-US" sz="1400" kern="1200" dirty="0">
                          <a:latin typeface="Arial Nova Light" panose="020B0304020202020204" pitchFamily="34" charset="0"/>
                        </a:rPr>
                        <a:t>84% 	time</a:t>
                      </a:r>
                      <a:r>
                        <a:rPr kumimoji="0" lang="en-US" sz="1400" kern="1200" baseline="0" dirty="0">
                          <a:latin typeface="Arial Nova Light" panose="020B0304020202020204" pitchFamily="34" charset="0"/>
                        </a:rPr>
                        <a:t> spent in direct patient care</a:t>
                      </a:r>
                      <a:endParaRPr kumimoji="0" lang="en-US" sz="1400" kern="1200" dirty="0">
                        <a:solidFill>
                          <a:schemeClr val="tx1"/>
                        </a:solidFill>
                        <a:latin typeface="Arial Nova Light" panose="020B0304020202020204" pitchFamily="34" charset="0"/>
                        <a:ea typeface="+mn-ea"/>
                        <a:cs typeface="+mn-cs"/>
                      </a:endParaRP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0001"/>
                  </a:ext>
                </a:extLst>
              </a:tr>
              <a:tr h="733828">
                <a:tc>
                  <a:txBody>
                    <a:bodyPr/>
                    <a:lstStyle/>
                    <a:p>
                      <a:pPr algn="ctr" fontAlgn="b"/>
                      <a:r>
                        <a:rPr lang="en-US" sz="1400" b="1" u="none" strike="noStrike" dirty="0">
                          <a:solidFill>
                            <a:schemeClr val="bg1"/>
                          </a:solidFill>
                          <a:latin typeface="Arial Nova Light" panose="020B0304020202020204" pitchFamily="34" charset="0"/>
                        </a:rPr>
                        <a:t>Highest Level of Education Obtained</a:t>
                      </a:r>
                      <a:endParaRPr lang="en-US" sz="1400" b="1" i="0" u="none" strike="noStrike" dirty="0">
                        <a:solidFill>
                          <a:schemeClr val="bg1"/>
                        </a:solidFill>
                        <a:latin typeface="Arial Nova Light" panose="020B0304020202020204" pitchFamily="34" charset="0"/>
                      </a:endParaRP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174625" indent="-114300" algn="l" rtl="0" eaLnBrk="1" fontAlgn="b" latinLnBrk="0" hangingPunct="1">
                        <a:buFont typeface="Arial" pitchFamily="34" charset="0"/>
                        <a:buChar char="•"/>
                        <a:tabLst>
                          <a:tab pos="174625" algn="l"/>
                        </a:tabLst>
                      </a:pPr>
                      <a:r>
                        <a:rPr kumimoji="0" lang="en-US" sz="1400" kern="1200" dirty="0">
                          <a:latin typeface="Arial Nova Light" panose="020B0304020202020204" pitchFamily="34" charset="0"/>
                        </a:rPr>
                        <a:t>90.6% Master’s degree or Post-Master’s Certificate</a:t>
                      </a:r>
                    </a:p>
                    <a:p>
                      <a:pPr marL="174625" indent="-114300" algn="l" rtl="0" eaLnBrk="1" fontAlgn="b" latinLnBrk="0" hangingPunct="1">
                        <a:buFont typeface="Arial" pitchFamily="34" charset="0"/>
                        <a:buChar char="•"/>
                        <a:tabLst>
                          <a:tab pos="174625" algn="l"/>
                        </a:tabLst>
                      </a:pPr>
                      <a:r>
                        <a:rPr kumimoji="0" lang="en-US" sz="1400" kern="1200" dirty="0">
                          <a:latin typeface="Arial Nova Light" panose="020B0304020202020204" pitchFamily="34" charset="0"/>
                        </a:rPr>
                        <a:t>8.5% Doctoral degree (6.6% DNP; 1.9% PhD)   </a:t>
                      </a:r>
                      <a:endParaRPr kumimoji="0" lang="en-US" sz="1400" kern="1200" dirty="0">
                        <a:solidFill>
                          <a:schemeClr val="tx1"/>
                        </a:solidFill>
                        <a:latin typeface="Arial Nova Light" panose="020B0304020202020204" pitchFamily="34" charset="0"/>
                        <a:ea typeface="+mn-ea"/>
                        <a:cs typeface="+mn-cs"/>
                      </a:endParaRP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4625" indent="-114300" algn="l" rtl="0" eaLnBrk="1" fontAlgn="b" latinLnBrk="0" hangingPunct="1">
                        <a:buFont typeface="Arial" pitchFamily="34" charset="0"/>
                        <a:buChar char="•"/>
                        <a:tabLst>
                          <a:tab pos="174625" algn="l"/>
                        </a:tabLst>
                      </a:pPr>
                      <a:r>
                        <a:rPr kumimoji="0" lang="en-US" sz="1400" kern="1200" dirty="0">
                          <a:latin typeface="Arial Nova Light" panose="020B0304020202020204" pitchFamily="34" charset="0"/>
                        </a:rPr>
                        <a:t>79.6% Master’s degree or Post-Master’s certificate</a:t>
                      </a:r>
                    </a:p>
                    <a:p>
                      <a:pPr marL="174625" indent="-114300" algn="l" rtl="0" eaLnBrk="1" fontAlgn="b" latinLnBrk="0" hangingPunct="1">
                        <a:buFont typeface="Arial" pitchFamily="34" charset="0"/>
                        <a:buChar char="•"/>
                        <a:tabLst>
                          <a:tab pos="174625" algn="l"/>
                        </a:tabLst>
                      </a:pPr>
                      <a:r>
                        <a:rPr kumimoji="0" lang="en-US" sz="1400" kern="1200" dirty="0">
                          <a:latin typeface="Arial Nova Light" panose="020B0304020202020204" pitchFamily="34" charset="0"/>
                        </a:rPr>
                        <a:t>20.1% Doctoral degree (87% DNP, 12% PhD)</a:t>
                      </a:r>
                      <a:endParaRPr kumimoji="0" lang="en-US" sz="1400" kern="1200" dirty="0">
                        <a:solidFill>
                          <a:schemeClr val="tx1"/>
                        </a:solidFill>
                        <a:latin typeface="Arial Nova Light" panose="020B0304020202020204" pitchFamily="34" charset="0"/>
                        <a:ea typeface="+mn-ea"/>
                        <a:cs typeface="+mn-cs"/>
                      </a:endParaRP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333595325"/>
                  </a:ext>
                </a:extLst>
              </a:tr>
              <a:tr h="1131376">
                <a:tc>
                  <a:txBody>
                    <a:bodyPr/>
                    <a:lstStyle/>
                    <a:p>
                      <a:pPr algn="ctr" fontAlgn="b"/>
                      <a:r>
                        <a:rPr lang="en-US" sz="1400" b="1" u="none" strike="noStrike" dirty="0">
                          <a:solidFill>
                            <a:schemeClr val="bg1"/>
                          </a:solidFill>
                          <a:latin typeface="Arial Nova Light" panose="020B0304020202020204" pitchFamily="34" charset="0"/>
                        </a:rPr>
                        <a:t>Primary Focus of Practice</a:t>
                      </a:r>
                      <a:endParaRPr lang="en-US" sz="1400" b="1" i="0" u="none" strike="noStrike" dirty="0">
                        <a:solidFill>
                          <a:schemeClr val="bg1"/>
                        </a:solidFill>
                        <a:latin typeface="Arial Nova Light" panose="020B0304020202020204" pitchFamily="34" charset="0"/>
                      </a:endParaRP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403225" indent="-342900" algn="l" rtl="0" eaLnBrk="1" fontAlgn="b" latinLnBrk="0" hangingPunct="1">
                        <a:buFont typeface="+mj-lt"/>
                        <a:buAutoNum type="arabicPeriod"/>
                        <a:tabLst>
                          <a:tab pos="174625" algn="l"/>
                        </a:tabLst>
                      </a:pPr>
                      <a:r>
                        <a:rPr kumimoji="0" lang="en-US" sz="1400" kern="1200" dirty="0">
                          <a:latin typeface="Arial Nova Light" panose="020B0304020202020204" pitchFamily="34" charset="0"/>
                        </a:rPr>
                        <a:t>Pediatric ICU</a:t>
                      </a:r>
                    </a:p>
                    <a:p>
                      <a:pPr marL="403225" indent="-342900" algn="l" rtl="0" eaLnBrk="1" fontAlgn="b" latinLnBrk="0" hangingPunct="1">
                        <a:buFont typeface="+mj-lt"/>
                        <a:buAutoNum type="arabicPeriod"/>
                        <a:tabLst>
                          <a:tab pos="174625" algn="l"/>
                        </a:tabLst>
                      </a:pPr>
                      <a:r>
                        <a:rPr kumimoji="0" lang="en-US" sz="1400" kern="1200" dirty="0">
                          <a:latin typeface="Arial Nova Light" panose="020B0304020202020204" pitchFamily="34" charset="0"/>
                        </a:rPr>
                        <a:t>Cardiac ICU</a:t>
                      </a:r>
                    </a:p>
                    <a:p>
                      <a:pPr marL="403225" indent="-342900" algn="l" rtl="0" eaLnBrk="1" fontAlgn="b" latinLnBrk="0" hangingPunct="1">
                        <a:buFont typeface="+mj-lt"/>
                        <a:buAutoNum type="arabicPeriod"/>
                        <a:tabLst>
                          <a:tab pos="174625" algn="l"/>
                        </a:tabLst>
                      </a:pPr>
                      <a:r>
                        <a:rPr kumimoji="0" lang="en-US" sz="1400" kern="1200" dirty="0">
                          <a:latin typeface="Arial Nova Light" panose="020B0304020202020204" pitchFamily="34" charset="0"/>
                        </a:rPr>
                        <a:t>Cardiology</a:t>
                      </a:r>
                      <a:endParaRPr kumimoji="0" lang="en-US" sz="1400" kern="1200" dirty="0">
                        <a:solidFill>
                          <a:schemeClr val="tx1"/>
                        </a:solidFill>
                        <a:latin typeface="Arial Nova Light" panose="020B0304020202020204" pitchFamily="34" charset="0"/>
                        <a:ea typeface="+mn-ea"/>
                        <a:cs typeface="+mn-cs"/>
                      </a:endParaRP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403225" indent="-342900" algn="l" rtl="0" eaLnBrk="1" fontAlgn="b" latinLnBrk="0" hangingPunct="1">
                        <a:buFont typeface="+mj-lt"/>
                        <a:buAutoNum type="arabicPeriod"/>
                        <a:tabLst>
                          <a:tab pos="174625" algn="l"/>
                        </a:tabLst>
                      </a:pPr>
                      <a:r>
                        <a:rPr kumimoji="0" lang="en-US" sz="1400" kern="1200" dirty="0">
                          <a:latin typeface="Arial Nova Light" panose="020B0304020202020204" pitchFamily="34" charset="0"/>
                        </a:rPr>
                        <a:t>Critical Care (medical or mixed unit)</a:t>
                      </a:r>
                    </a:p>
                    <a:p>
                      <a:pPr marL="403225" indent="-342900" algn="l" rtl="0" eaLnBrk="1" fontAlgn="b" latinLnBrk="0" hangingPunct="1">
                        <a:buFont typeface="+mj-lt"/>
                        <a:buAutoNum type="arabicPeriod"/>
                        <a:tabLst>
                          <a:tab pos="174625" algn="l"/>
                        </a:tabLst>
                      </a:pPr>
                      <a:r>
                        <a:rPr kumimoji="0" lang="en-US" sz="1400" kern="1200" dirty="0">
                          <a:latin typeface="Arial Nova Light" panose="020B0304020202020204" pitchFamily="34" charset="0"/>
                        </a:rPr>
                        <a:t>Cardiac ICU</a:t>
                      </a:r>
                    </a:p>
                    <a:p>
                      <a:pPr marL="403225" indent="-342900" algn="l" rtl="0" eaLnBrk="1" fontAlgn="b" latinLnBrk="0" hangingPunct="1">
                        <a:buFont typeface="+mj-lt"/>
                        <a:buAutoNum type="arabicPeriod"/>
                        <a:tabLst>
                          <a:tab pos="174625" algn="l"/>
                        </a:tabLst>
                      </a:pPr>
                      <a:r>
                        <a:rPr kumimoji="0" lang="en-US" sz="1400" kern="1200" dirty="0">
                          <a:latin typeface="Arial Nova Light" panose="020B0304020202020204" pitchFamily="34" charset="0"/>
                        </a:rPr>
                        <a:t>Hematology/Oncology</a:t>
                      </a:r>
                    </a:p>
                    <a:p>
                      <a:pPr marL="403225" indent="-342900" algn="l" rtl="0" eaLnBrk="1" fontAlgn="b" latinLnBrk="0" hangingPunct="1">
                        <a:buFont typeface="+mj-lt"/>
                        <a:buAutoNum type="arabicPeriod"/>
                        <a:tabLst>
                          <a:tab pos="174625" algn="l"/>
                        </a:tabLst>
                      </a:pPr>
                      <a:r>
                        <a:rPr kumimoji="0" lang="en-US" sz="1400" kern="1200" dirty="0">
                          <a:latin typeface="Arial Nova Light" panose="020B0304020202020204" pitchFamily="34" charset="0"/>
                        </a:rPr>
                        <a:t>Cardiology</a:t>
                      </a:r>
                      <a:endParaRPr kumimoji="0" lang="en-US" sz="1400" kern="1200" dirty="0">
                        <a:solidFill>
                          <a:schemeClr val="tx1"/>
                        </a:solidFill>
                        <a:latin typeface="Arial Nova Light" panose="020B0304020202020204" pitchFamily="34" charset="0"/>
                        <a:ea typeface="+mn-ea"/>
                        <a:cs typeface="+mn-cs"/>
                      </a:endParaRP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8576570"/>
                  </a:ext>
                </a:extLst>
              </a:tr>
              <a:tr h="1492538">
                <a:tc>
                  <a:txBody>
                    <a:bodyPr/>
                    <a:lstStyle/>
                    <a:p>
                      <a:pPr algn="ctr" fontAlgn="b"/>
                      <a:r>
                        <a:rPr lang="en-US" sz="1400" b="1" u="none" strike="noStrike" dirty="0">
                          <a:solidFill>
                            <a:schemeClr val="bg1"/>
                          </a:solidFill>
                          <a:latin typeface="Arial Nova Light" panose="020B0304020202020204" pitchFamily="34" charset="0"/>
                        </a:rPr>
                        <a:t>Prescriptive</a:t>
                      </a:r>
                      <a:r>
                        <a:rPr lang="en-US" sz="1400" b="1" u="none" strike="noStrike" baseline="0" dirty="0">
                          <a:solidFill>
                            <a:schemeClr val="bg1"/>
                          </a:solidFill>
                          <a:latin typeface="Arial Nova Light" panose="020B0304020202020204" pitchFamily="34" charset="0"/>
                        </a:rPr>
                        <a:t> Privileges</a:t>
                      </a:r>
                      <a:endParaRPr lang="en-US" sz="1400" b="1" i="0" u="none" strike="noStrike" dirty="0">
                        <a:solidFill>
                          <a:schemeClr val="bg1"/>
                        </a:solidFill>
                        <a:latin typeface="Arial Nova Light" panose="020B0304020202020204" pitchFamily="34" charset="0"/>
                      </a:endParaRP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1"/>
                    </a:solidFill>
                  </a:tcPr>
                </a:tc>
                <a:tc>
                  <a:txBody>
                    <a:bodyPr/>
                    <a:lstStyle/>
                    <a:p>
                      <a:pPr marL="174625" marR="0" indent="-114300"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r>
                        <a:rPr kumimoji="0" lang="en-US" sz="1400" kern="1200" dirty="0">
                          <a:latin typeface="Arial Nova Light" panose="020B0304020202020204" pitchFamily="34" charset="0"/>
                        </a:rPr>
                        <a:t>&gt;99%, Yes,</a:t>
                      </a:r>
                      <a:r>
                        <a:rPr kumimoji="0" lang="en-US" sz="1400" kern="1200" baseline="0" dirty="0">
                          <a:latin typeface="Arial Nova Light" panose="020B0304020202020204" pitchFamily="34" charset="0"/>
                        </a:rPr>
                        <a:t> I can prescribe</a:t>
                      </a:r>
                    </a:p>
                    <a:p>
                      <a:pPr marL="60325" marR="0" indent="0" algn="l" defTabSz="914400" rtl="0" eaLnBrk="1" fontAlgn="b" latinLnBrk="0" hangingPunct="1">
                        <a:lnSpc>
                          <a:spcPct val="100000"/>
                        </a:lnSpc>
                        <a:spcBef>
                          <a:spcPts val="0"/>
                        </a:spcBef>
                        <a:spcAft>
                          <a:spcPts val="0"/>
                        </a:spcAft>
                        <a:buClrTx/>
                        <a:buSzTx/>
                        <a:buFont typeface="Arial" pitchFamily="34" charset="0"/>
                        <a:buNone/>
                        <a:tabLst>
                          <a:tab pos="174625" algn="l"/>
                        </a:tabLst>
                        <a:defRPr/>
                      </a:pPr>
                      <a:r>
                        <a:rPr kumimoji="0" lang="en-US" sz="1400" kern="1200" baseline="0" dirty="0">
                          <a:latin typeface="Arial Nova Light" panose="020B0304020202020204" pitchFamily="34" charset="0"/>
                        </a:rPr>
                        <a:t>   - 65.2%   Full prescriptive privileges</a:t>
                      </a:r>
                    </a:p>
                    <a:p>
                      <a:pPr marL="60325" marR="0" indent="0" algn="l" defTabSz="914400" rtl="0" eaLnBrk="1" fontAlgn="b" latinLnBrk="0" hangingPunct="1">
                        <a:lnSpc>
                          <a:spcPct val="100000"/>
                        </a:lnSpc>
                        <a:spcBef>
                          <a:spcPts val="0"/>
                        </a:spcBef>
                        <a:spcAft>
                          <a:spcPts val="0"/>
                        </a:spcAft>
                        <a:buClrTx/>
                        <a:buSzTx/>
                        <a:buFont typeface="Arial" pitchFamily="34" charset="0"/>
                        <a:buNone/>
                        <a:tabLst>
                          <a:tab pos="174625" algn="l"/>
                        </a:tabLst>
                        <a:defRPr/>
                      </a:pPr>
                      <a:r>
                        <a:rPr kumimoji="0" lang="en-US" sz="1400" kern="1200" baseline="0" dirty="0">
                          <a:latin typeface="Arial Nova Light" panose="020B0304020202020204" pitchFamily="34" charset="0"/>
                        </a:rPr>
                        <a:t>   - 34.2%   Limited prescriptive privileges</a:t>
                      </a:r>
                      <a:br>
                        <a:rPr kumimoji="0" lang="en-US" sz="1400" kern="1200" baseline="0" dirty="0">
                          <a:latin typeface="Arial Nova Light" panose="020B0304020202020204" pitchFamily="34" charset="0"/>
                        </a:rPr>
                      </a:br>
                      <a:br>
                        <a:rPr kumimoji="0" lang="en-US" sz="1400" kern="1200" baseline="0" dirty="0">
                          <a:latin typeface="Arial Nova Light" panose="020B0304020202020204" pitchFamily="34" charset="0"/>
                        </a:rPr>
                      </a:br>
                      <a:br>
                        <a:rPr kumimoji="0" lang="en-US" sz="1400" kern="1200" baseline="0" dirty="0">
                          <a:latin typeface="Arial Nova Light" panose="020B0304020202020204" pitchFamily="34" charset="0"/>
                        </a:rPr>
                      </a:br>
                      <a:endParaRPr kumimoji="0" lang="en-US" sz="100" kern="1200" baseline="0" dirty="0">
                        <a:latin typeface="Arial Nova Light" panose="020B0304020202020204" pitchFamily="34" charset="0"/>
                      </a:endParaRPr>
                    </a:p>
                    <a:p>
                      <a:pPr marL="174625" marR="0" indent="-114300"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r>
                        <a:rPr kumimoji="0" lang="en-US" sz="1400" kern="1200" dirty="0">
                          <a:solidFill>
                            <a:schemeClr val="dk1"/>
                          </a:solidFill>
                          <a:latin typeface="Arial Nova Light" panose="020B0304020202020204" pitchFamily="34" charset="0"/>
                          <a:ea typeface="+mn-ea"/>
                          <a:cs typeface="+mn-cs"/>
                        </a:rPr>
                        <a:t>0.6%	 No, I cannot prescribe</a:t>
                      </a: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174625" marR="0" indent="-114300"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r>
                        <a:rPr kumimoji="0" lang="en-US" sz="1400" kern="1200" dirty="0">
                          <a:latin typeface="Arial Nova Light" panose="020B0304020202020204" pitchFamily="34" charset="0"/>
                        </a:rPr>
                        <a:t>&gt;99%, Yes,</a:t>
                      </a:r>
                      <a:r>
                        <a:rPr kumimoji="0" lang="en-US" sz="1400" kern="1200" baseline="0" dirty="0">
                          <a:latin typeface="Arial Nova Light" panose="020B0304020202020204" pitchFamily="34" charset="0"/>
                        </a:rPr>
                        <a:t> I can prescribe</a:t>
                      </a:r>
                    </a:p>
                    <a:p>
                      <a:pPr marL="60325" marR="0" indent="0" algn="l" defTabSz="914400" rtl="0" eaLnBrk="1" fontAlgn="b" latinLnBrk="0" hangingPunct="1">
                        <a:lnSpc>
                          <a:spcPct val="100000"/>
                        </a:lnSpc>
                        <a:spcBef>
                          <a:spcPts val="0"/>
                        </a:spcBef>
                        <a:spcAft>
                          <a:spcPts val="0"/>
                        </a:spcAft>
                        <a:buClrTx/>
                        <a:buSzTx/>
                        <a:buFont typeface="Arial" pitchFamily="34" charset="0"/>
                        <a:buNone/>
                        <a:tabLst>
                          <a:tab pos="174625" algn="l"/>
                        </a:tabLst>
                        <a:defRPr/>
                      </a:pPr>
                      <a:r>
                        <a:rPr kumimoji="0" lang="en-US" sz="1400" kern="1200" baseline="0" dirty="0">
                          <a:latin typeface="Arial Nova Light" panose="020B0304020202020204" pitchFamily="34" charset="0"/>
                        </a:rPr>
                        <a:t>     - 78%       Full: Schedules II – V</a:t>
                      </a:r>
                    </a:p>
                    <a:p>
                      <a:pPr marL="60325" marR="0" indent="0" algn="l" defTabSz="914400" rtl="0" eaLnBrk="1" fontAlgn="b" latinLnBrk="0" hangingPunct="1">
                        <a:lnSpc>
                          <a:spcPct val="100000"/>
                        </a:lnSpc>
                        <a:spcBef>
                          <a:spcPts val="0"/>
                        </a:spcBef>
                        <a:spcAft>
                          <a:spcPts val="0"/>
                        </a:spcAft>
                        <a:buClrTx/>
                        <a:buSzTx/>
                        <a:buFont typeface="Arial" pitchFamily="34" charset="0"/>
                        <a:buNone/>
                        <a:tabLst>
                          <a:tab pos="174625" algn="l"/>
                        </a:tabLst>
                        <a:defRPr/>
                      </a:pPr>
                      <a:r>
                        <a:rPr kumimoji="0" lang="en-US" sz="1400" kern="1200" baseline="0" dirty="0">
                          <a:latin typeface="Arial Nova Light" panose="020B0304020202020204" pitchFamily="34" charset="0"/>
                        </a:rPr>
                        <a:t>     - 15.8%    Partial: Cannot prescribe Schedule II</a:t>
                      </a:r>
                    </a:p>
                    <a:p>
                      <a:pPr marL="60325" marR="0" indent="0" algn="l" defTabSz="914400" rtl="0" eaLnBrk="1" fontAlgn="b" latinLnBrk="0" hangingPunct="1">
                        <a:lnSpc>
                          <a:spcPct val="100000"/>
                        </a:lnSpc>
                        <a:spcBef>
                          <a:spcPts val="0"/>
                        </a:spcBef>
                        <a:spcAft>
                          <a:spcPts val="0"/>
                        </a:spcAft>
                        <a:buClrTx/>
                        <a:buSzTx/>
                        <a:buFont typeface="Arial" pitchFamily="34" charset="0"/>
                        <a:buNone/>
                        <a:tabLst>
                          <a:tab pos="174625" algn="l"/>
                        </a:tabLst>
                        <a:defRPr/>
                      </a:pPr>
                      <a:r>
                        <a:rPr kumimoji="0" lang="en-US" sz="1400" kern="1200" baseline="0" dirty="0">
                          <a:latin typeface="Arial Nova Light" panose="020B0304020202020204" pitchFamily="34" charset="0"/>
                        </a:rPr>
                        <a:t>     - 5.4%      Partial: Limited other Schedules (not II)</a:t>
                      </a:r>
                    </a:p>
                    <a:p>
                      <a:pPr marL="60325" marR="0" indent="0" algn="l" defTabSz="914400" rtl="0" eaLnBrk="1" fontAlgn="b" latinLnBrk="0" hangingPunct="1">
                        <a:lnSpc>
                          <a:spcPct val="100000"/>
                        </a:lnSpc>
                        <a:spcBef>
                          <a:spcPts val="0"/>
                        </a:spcBef>
                        <a:spcAft>
                          <a:spcPts val="0"/>
                        </a:spcAft>
                        <a:buClrTx/>
                        <a:buSzTx/>
                        <a:buFont typeface="Arial" pitchFamily="34" charset="0"/>
                        <a:buNone/>
                        <a:tabLst>
                          <a:tab pos="174625" algn="l"/>
                        </a:tabLst>
                        <a:defRPr/>
                      </a:pPr>
                      <a:endParaRPr kumimoji="0" lang="en-US" sz="1400" kern="1200" baseline="0" dirty="0">
                        <a:latin typeface="Arial Nova Light" panose="020B0304020202020204" pitchFamily="34" charset="0"/>
                      </a:endParaRPr>
                    </a:p>
                    <a:p>
                      <a:pPr marL="174625" marR="0" indent="-114300" algn="l" defTabSz="914400" rtl="0" eaLnBrk="1" fontAlgn="b" latinLnBrk="0" hangingPunct="1">
                        <a:lnSpc>
                          <a:spcPct val="100000"/>
                        </a:lnSpc>
                        <a:spcBef>
                          <a:spcPts val="0"/>
                        </a:spcBef>
                        <a:spcAft>
                          <a:spcPts val="0"/>
                        </a:spcAft>
                        <a:buClrTx/>
                        <a:buSzTx/>
                        <a:buFont typeface="Arial" pitchFamily="34" charset="0"/>
                        <a:buChar char="•"/>
                        <a:tabLst>
                          <a:tab pos="174625" algn="l"/>
                        </a:tabLst>
                        <a:defRPr/>
                      </a:pPr>
                      <a:r>
                        <a:rPr kumimoji="0" lang="en-US" sz="1400" kern="1200" baseline="0" dirty="0">
                          <a:latin typeface="Arial Nova Light" panose="020B0304020202020204" pitchFamily="34" charset="0"/>
                        </a:rPr>
                        <a:t>0.8%	No, I cannot prescribe</a:t>
                      </a:r>
                      <a:endParaRPr kumimoji="0" lang="en-US" sz="1400" kern="1200" dirty="0">
                        <a:solidFill>
                          <a:schemeClr val="tx1"/>
                        </a:solidFill>
                        <a:latin typeface="Arial Nova Light" panose="020B0304020202020204" pitchFamily="34" charset="0"/>
                        <a:ea typeface="+mn-ea"/>
                        <a:cs typeface="+mn-cs"/>
                      </a:endParaRP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25069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0948" y="2870942"/>
            <a:ext cx="9891717" cy="1712683"/>
          </a:xfrm>
        </p:spPr>
        <p:txBody>
          <a:bodyPr>
            <a:normAutofit/>
          </a:bodyPr>
          <a:lstStyle/>
          <a:p>
            <a:pPr algn="r"/>
            <a:r>
              <a:rPr lang="en-US" sz="4800" dirty="0"/>
              <a:t>CONTENT OUTLINE CHANGES</a:t>
            </a:r>
            <a:br>
              <a:rPr lang="en-US" sz="4000" dirty="0"/>
            </a:br>
            <a:r>
              <a:rPr lang="en-US" sz="4000" dirty="0"/>
              <a:t>How the new study impacted the exam…</a:t>
            </a:r>
            <a:endParaRPr lang="en-US" sz="4000" baseline="30000" dirty="0"/>
          </a:p>
        </p:txBody>
      </p:sp>
      <p:sp>
        <p:nvSpPr>
          <p:cNvPr id="3" name="Subtitle 2"/>
          <p:cNvSpPr>
            <a:spLocks noGrp="1"/>
          </p:cNvSpPr>
          <p:nvPr>
            <p:ph type="subTitle" idx="1"/>
          </p:nvPr>
        </p:nvSpPr>
        <p:spPr>
          <a:xfrm>
            <a:off x="3549112" y="5284922"/>
            <a:ext cx="7698707" cy="1416540"/>
          </a:xfrm>
        </p:spPr>
        <p:txBody>
          <a:bodyPr vert="horz" lIns="91440" tIns="45720" rIns="91440" bIns="45720" rtlCol="0">
            <a:normAutofit/>
          </a:bodyPr>
          <a:lstStyle/>
          <a:p>
            <a:pPr algn="r"/>
            <a:r>
              <a:rPr lang="en-US" sz="3600" i="1" dirty="0">
                <a:latin typeface="Arial Narrow" panose="020B0606020202030204" pitchFamily="34" charset="0"/>
              </a:rPr>
              <a:t>2018-19 CPNP-AC Job Task Analysis</a:t>
            </a:r>
          </a:p>
        </p:txBody>
      </p:sp>
      <p:pic>
        <p:nvPicPr>
          <p:cNvPr id="5" name="Picture 4">
            <a:extLst>
              <a:ext uri="{FF2B5EF4-FFF2-40B4-BE49-F238E27FC236}">
                <a16:creationId xmlns:a16="http://schemas.microsoft.com/office/drawing/2014/main" id="{F71C6F9A-BB9C-42AD-90DE-7EA49E9D2C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55306" y="751668"/>
            <a:ext cx="1522708" cy="1522708"/>
          </a:xfrm>
          <a:prstGeom prst="rect">
            <a:avLst/>
          </a:prstGeom>
        </p:spPr>
      </p:pic>
      <p:pic>
        <p:nvPicPr>
          <p:cNvPr id="6" name="Picture 5">
            <a:extLst>
              <a:ext uri="{FF2B5EF4-FFF2-40B4-BE49-F238E27FC236}">
                <a16:creationId xmlns:a16="http://schemas.microsoft.com/office/drawing/2014/main" id="{AD53F480-5DBF-4F11-A281-F8E7103ABE06}"/>
              </a:ext>
            </a:extLst>
          </p:cNvPr>
          <p:cNvPicPr>
            <a:picLocks noChangeAspect="1"/>
          </p:cNvPicPr>
          <p:nvPr/>
        </p:nvPicPr>
        <p:blipFill>
          <a:blip r:embed="rId3"/>
          <a:stretch>
            <a:fillRect/>
          </a:stretch>
        </p:blipFill>
        <p:spPr>
          <a:xfrm>
            <a:off x="6987829" y="751668"/>
            <a:ext cx="1800768" cy="1522708"/>
          </a:xfrm>
          <a:prstGeom prst="rect">
            <a:avLst/>
          </a:prstGeom>
        </p:spPr>
      </p:pic>
    </p:spTree>
    <p:extLst>
      <p:ext uri="{BB962C8B-B14F-4D97-AF65-F5344CB8AC3E}">
        <p14:creationId xmlns:p14="http://schemas.microsoft.com/office/powerpoint/2010/main" val="4170321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10000" y="641146"/>
            <a:ext cx="10571998" cy="970450"/>
          </a:xfrm>
          <a:prstGeom prst="rect">
            <a:avLst/>
          </a:prstGeom>
        </p:spPr>
        <p:txBody>
          <a:bodyPr vert="horz" lIns="91440" tIns="27432" rIns="91440" bIns="45720" rtlCol="0" anchor="b">
            <a:normAutofit fontScale="70000" lnSpcReduction="20000"/>
          </a:bodyPr>
          <a:lstStyle>
            <a:defPPr>
              <a:defRPr lang="en-US"/>
            </a:defPPr>
            <a:lvl1pPr defTabSz="914400">
              <a:lnSpc>
                <a:spcPct val="90000"/>
              </a:lnSpc>
              <a:spcBef>
                <a:spcPct val="0"/>
              </a:spcBef>
              <a:buNone/>
              <a:defRPr sz="5400" b="1" spc="-50" baseline="0">
                <a:solidFill>
                  <a:schemeClr val="accent1"/>
                </a:solidFill>
                <a:latin typeface="Arial Narrow" panose="020B0606020202030204" pitchFamily="34" charset="0"/>
                <a:ea typeface="+mj-ea"/>
                <a:cs typeface="+mj-c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dirty="0"/>
              <a:t>How the new study impacted the exam…</a:t>
            </a:r>
            <a:br>
              <a:rPr lang="en-US" dirty="0"/>
            </a:br>
            <a:r>
              <a:rPr lang="en-US" dirty="0"/>
              <a:t>DOMAINS</a:t>
            </a:r>
          </a:p>
        </p:txBody>
      </p:sp>
      <p:sp>
        <p:nvSpPr>
          <p:cNvPr id="6" name="Content Placeholder 2"/>
          <p:cNvSpPr>
            <a:spLocks noGrp="1"/>
          </p:cNvSpPr>
          <p:nvPr>
            <p:ph idx="1"/>
          </p:nvPr>
        </p:nvSpPr>
        <p:spPr>
          <a:xfrm>
            <a:off x="810000" y="1900988"/>
            <a:ext cx="10072964" cy="4668253"/>
          </a:xfrm>
        </p:spPr>
        <p:txBody>
          <a:bodyPr>
            <a:noAutofit/>
          </a:bodyPr>
          <a:lstStyle/>
          <a:p>
            <a:r>
              <a:rPr lang="en-US" sz="2800" dirty="0"/>
              <a:t>The domain structure -- organized by Assessment, Diagnosis, Management, and Professional Practice Role -- remained the same but the content of each domain was revised in noticeable ways: </a:t>
            </a:r>
          </a:p>
          <a:p>
            <a:pPr lvl="1"/>
            <a:r>
              <a:rPr lang="en-US" dirty="0"/>
              <a:t>The subdomain structure of the outline was substantially collapsed and updated to reflect contemporary requirements of the role.</a:t>
            </a:r>
          </a:p>
          <a:p>
            <a:pPr lvl="1"/>
            <a:r>
              <a:rPr lang="en-US" dirty="0"/>
              <a:t>Many of the tasks in the previous content outline were very specific, so the task list was revised to include only observable behaviors that are performed on the job.</a:t>
            </a:r>
          </a:p>
          <a:p>
            <a:endParaRPr lang="en-US" sz="2000" dirty="0"/>
          </a:p>
        </p:txBody>
      </p:sp>
    </p:spTree>
    <p:extLst>
      <p:ext uri="{BB962C8B-B14F-4D97-AF65-F5344CB8AC3E}">
        <p14:creationId xmlns:p14="http://schemas.microsoft.com/office/powerpoint/2010/main" val="3497363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10000" y="641146"/>
            <a:ext cx="10571998" cy="970450"/>
          </a:xfrm>
          <a:prstGeom prst="rect">
            <a:avLst/>
          </a:prstGeom>
        </p:spPr>
        <p:txBody>
          <a:bodyPr vert="horz" lIns="91440" tIns="27432" rIns="91440" bIns="45720" rtlCol="0" anchor="b">
            <a:normAutofit fontScale="70000" lnSpcReduction="20000"/>
          </a:bodyPr>
          <a:lstStyle>
            <a:defPPr>
              <a:defRPr lang="en-US"/>
            </a:defPPr>
            <a:lvl1pPr defTabSz="914400">
              <a:lnSpc>
                <a:spcPct val="90000"/>
              </a:lnSpc>
              <a:spcBef>
                <a:spcPct val="0"/>
              </a:spcBef>
              <a:buNone/>
              <a:defRPr sz="5400" b="1" spc="-50" baseline="0">
                <a:solidFill>
                  <a:schemeClr val="accent1"/>
                </a:solidFill>
                <a:latin typeface="Arial Narrow" panose="020B0606020202030204" pitchFamily="34" charset="0"/>
                <a:ea typeface="+mj-ea"/>
                <a:cs typeface="+mj-c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dirty="0"/>
              <a:t>How the new study impacted the exam…</a:t>
            </a:r>
            <a:br>
              <a:rPr lang="en-US" dirty="0"/>
            </a:br>
            <a:r>
              <a:rPr lang="en-US" dirty="0"/>
              <a:t>DIAGNOSIS, as one example:</a:t>
            </a:r>
          </a:p>
        </p:txBody>
      </p:sp>
      <p:graphicFrame>
        <p:nvGraphicFramePr>
          <p:cNvPr id="5" name="Table 4"/>
          <p:cNvGraphicFramePr>
            <a:graphicFrameLocks noGrp="1"/>
          </p:cNvGraphicFramePr>
          <p:nvPr>
            <p:extLst>
              <p:ext uri="{D42A27DB-BD31-4B8C-83A1-F6EECF244321}">
                <p14:modId xmlns:p14="http://schemas.microsoft.com/office/powerpoint/2010/main" val="3019545357"/>
              </p:ext>
            </p:extLst>
          </p:nvPr>
        </p:nvGraphicFramePr>
        <p:xfrm>
          <a:off x="929898" y="1611596"/>
          <a:ext cx="9318566" cy="5099170"/>
        </p:xfrm>
        <a:graphic>
          <a:graphicData uri="http://schemas.openxmlformats.org/drawingml/2006/table">
            <a:tbl>
              <a:tblPr>
                <a:tableStyleId>{8A107856-5554-42FB-B03E-39F5DBC370BA}</a:tableStyleId>
              </a:tblPr>
              <a:tblGrid>
                <a:gridCol w="4659283">
                  <a:extLst>
                    <a:ext uri="{9D8B030D-6E8A-4147-A177-3AD203B41FA5}">
                      <a16:colId xmlns:a16="http://schemas.microsoft.com/office/drawing/2014/main" val="20001"/>
                    </a:ext>
                  </a:extLst>
                </a:gridCol>
                <a:gridCol w="4659283">
                  <a:extLst>
                    <a:ext uri="{9D8B030D-6E8A-4147-A177-3AD203B41FA5}">
                      <a16:colId xmlns:a16="http://schemas.microsoft.com/office/drawing/2014/main" val="20002"/>
                    </a:ext>
                  </a:extLst>
                </a:gridCol>
              </a:tblGrid>
              <a:tr h="617072">
                <a:tc>
                  <a:txBody>
                    <a:bodyPr/>
                    <a:lstStyle/>
                    <a:p>
                      <a:pPr algn="ctr" fontAlgn="ctr"/>
                      <a:r>
                        <a:rPr lang="en-US" sz="3200" b="1" u="none" strike="noStrike" dirty="0">
                          <a:latin typeface="Arial Nova Light" panose="020B0304020202020204" pitchFamily="34" charset="0"/>
                        </a:rPr>
                        <a:t>2013-14</a:t>
                      </a:r>
                      <a:endParaRPr lang="en-US" sz="3200" b="1" i="0" u="none" strike="noStrike" dirty="0">
                        <a:solidFill>
                          <a:schemeClr val="tx1"/>
                        </a:solidFill>
                        <a:latin typeface="Arial Nova Light" panose="020B03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3200" b="1" u="none" strike="noStrike" dirty="0">
                          <a:latin typeface="Arial Nova Light" panose="020B0304020202020204" pitchFamily="34" charset="0"/>
                        </a:rPr>
                        <a:t>2018-19</a:t>
                      </a:r>
                      <a:endParaRPr lang="en-US" sz="3200" b="1" i="0" u="none" strike="noStrike" dirty="0">
                        <a:solidFill>
                          <a:schemeClr val="tx1"/>
                        </a:solidFill>
                        <a:latin typeface="Arial Nova Light" panose="020B03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0000"/>
                  </a:ext>
                </a:extLst>
              </a:tr>
              <a:tr h="4482098">
                <a:tc>
                  <a:txBody>
                    <a:bodyPr/>
                    <a:lstStyle/>
                    <a:p>
                      <a:pPr marL="0" marR="0">
                        <a:lnSpc>
                          <a:spcPct val="107000"/>
                        </a:lnSpc>
                        <a:spcBef>
                          <a:spcPts val="200"/>
                        </a:spcBef>
                        <a:spcAft>
                          <a:spcPts val="100"/>
                        </a:spcAft>
                        <a:tabLst>
                          <a:tab pos="228600" algn="l"/>
                        </a:tabLst>
                      </a:pPr>
                      <a:r>
                        <a:rPr lang="en-US" sz="1500" dirty="0">
                          <a:latin typeface="Arial Nova Light" panose="020B0304020202020204" pitchFamily="34" charset="0"/>
                        </a:rPr>
                        <a:t>II. Diagnosis </a:t>
                      </a:r>
                    </a:p>
                    <a:p>
                      <a:pPr marL="287338" marR="0" lvl="1" indent="0">
                        <a:lnSpc>
                          <a:spcPct val="107000"/>
                        </a:lnSpc>
                        <a:spcBef>
                          <a:spcPts val="200"/>
                        </a:spcBef>
                        <a:spcAft>
                          <a:spcPts val="100"/>
                        </a:spcAft>
                        <a:buNone/>
                        <a:tabLst>
                          <a:tab pos="228600" algn="l"/>
                        </a:tabLst>
                      </a:pPr>
                      <a:r>
                        <a:rPr lang="en-US" sz="1500" dirty="0">
                          <a:latin typeface="Arial Nova Light" panose="020B0304020202020204" pitchFamily="34" charset="0"/>
                        </a:rPr>
                        <a:t>A. As part of diagnosing, determine health status specific to: </a:t>
                      </a:r>
                    </a:p>
                    <a:p>
                      <a:pPr marL="800100" marR="0" lvl="1" indent="-342900">
                        <a:lnSpc>
                          <a:spcPct val="107000"/>
                        </a:lnSpc>
                        <a:spcBef>
                          <a:spcPts val="200"/>
                        </a:spcBef>
                        <a:spcAft>
                          <a:spcPts val="100"/>
                        </a:spcAft>
                        <a:buFont typeface="+mj-lt"/>
                        <a:buAutoNum type="arabicPeriod"/>
                        <a:tabLst>
                          <a:tab pos="228600" algn="l"/>
                        </a:tabLst>
                      </a:pPr>
                      <a:r>
                        <a:rPr lang="en-US" sz="1500" dirty="0">
                          <a:latin typeface="Arial Nova Light" panose="020B0304020202020204" pitchFamily="34" charset="0"/>
                        </a:rPr>
                        <a:t>Activity/mobility </a:t>
                      </a:r>
                    </a:p>
                    <a:p>
                      <a:pPr marL="800100" marR="0" lvl="1" indent="-342900">
                        <a:lnSpc>
                          <a:spcPct val="107000"/>
                        </a:lnSpc>
                        <a:spcBef>
                          <a:spcPts val="200"/>
                        </a:spcBef>
                        <a:spcAft>
                          <a:spcPts val="100"/>
                        </a:spcAft>
                        <a:buFont typeface="+mj-lt"/>
                        <a:buAutoNum type="arabicPeriod"/>
                        <a:tabLst>
                          <a:tab pos="228600" algn="l"/>
                        </a:tabLst>
                      </a:pPr>
                      <a:r>
                        <a:rPr lang="en-US" sz="1500" dirty="0">
                          <a:latin typeface="Arial Nova Light" panose="020B0304020202020204" pitchFamily="34" charset="0"/>
                        </a:rPr>
                        <a:t>Age and situation specific diagnostic studies</a:t>
                      </a:r>
                    </a:p>
                    <a:p>
                      <a:pPr marL="800100" marR="0" lvl="1" indent="-342900">
                        <a:lnSpc>
                          <a:spcPct val="107000"/>
                        </a:lnSpc>
                        <a:spcBef>
                          <a:spcPts val="200"/>
                        </a:spcBef>
                        <a:spcAft>
                          <a:spcPts val="100"/>
                        </a:spcAft>
                        <a:buFont typeface="+mj-lt"/>
                        <a:buAutoNum type="arabicPeriod"/>
                        <a:tabLst>
                          <a:tab pos="228600" algn="l"/>
                        </a:tabLst>
                      </a:pPr>
                      <a:r>
                        <a:rPr lang="en-US" sz="1500" dirty="0">
                          <a:latin typeface="Arial Nova Light" panose="020B0304020202020204" pitchFamily="34" charset="0"/>
                        </a:rPr>
                        <a:t>Comfort (e.g., anxiety, sleep, pain) </a:t>
                      </a:r>
                    </a:p>
                    <a:p>
                      <a:pPr marL="800100" marR="0" lvl="1" indent="-342900">
                        <a:lnSpc>
                          <a:spcPct val="107000"/>
                        </a:lnSpc>
                        <a:spcBef>
                          <a:spcPts val="200"/>
                        </a:spcBef>
                        <a:spcAft>
                          <a:spcPts val="100"/>
                        </a:spcAft>
                        <a:buFont typeface="+mj-lt"/>
                        <a:buAutoNum type="arabicPeriod"/>
                        <a:tabLst>
                          <a:tab pos="228600" algn="l"/>
                        </a:tabLst>
                      </a:pPr>
                      <a:r>
                        <a:rPr lang="en-US" sz="1500" dirty="0">
                          <a:latin typeface="Arial Nova Light" panose="020B0304020202020204" pitchFamily="34" charset="0"/>
                        </a:rPr>
                        <a:t>Growth and development </a:t>
                      </a:r>
                    </a:p>
                    <a:p>
                      <a:pPr marL="800100" marR="0" lvl="1" indent="-342900">
                        <a:lnSpc>
                          <a:spcPct val="107000"/>
                        </a:lnSpc>
                        <a:spcBef>
                          <a:spcPts val="200"/>
                        </a:spcBef>
                        <a:spcAft>
                          <a:spcPts val="100"/>
                        </a:spcAft>
                        <a:buFont typeface="+mj-lt"/>
                        <a:buAutoNum type="arabicPeriod"/>
                        <a:tabLst>
                          <a:tab pos="228600" algn="l"/>
                        </a:tabLst>
                      </a:pPr>
                      <a:r>
                        <a:rPr lang="en-US" sz="1500" dirty="0">
                          <a:latin typeface="Arial Nova Light" panose="020B0304020202020204" pitchFamily="34" charset="0"/>
                        </a:rPr>
                        <a:t>Individual variations (e.g., genetic, ethnic) </a:t>
                      </a:r>
                    </a:p>
                    <a:p>
                      <a:pPr marL="800100" marR="0" lvl="1" indent="-342900">
                        <a:lnSpc>
                          <a:spcPct val="107000"/>
                        </a:lnSpc>
                        <a:spcBef>
                          <a:spcPts val="200"/>
                        </a:spcBef>
                        <a:spcAft>
                          <a:spcPts val="100"/>
                        </a:spcAft>
                        <a:buFont typeface="+mj-lt"/>
                        <a:buAutoNum type="arabicPeriod"/>
                        <a:tabLst>
                          <a:tab pos="228600" algn="l"/>
                        </a:tabLst>
                      </a:pPr>
                      <a:r>
                        <a:rPr lang="en-US" sz="1500" dirty="0">
                          <a:latin typeface="Arial Nova Light" panose="020B0304020202020204" pitchFamily="34" charset="0"/>
                        </a:rPr>
                        <a:t>Nutritional status* </a:t>
                      </a:r>
                    </a:p>
                    <a:p>
                      <a:pPr marL="800100" marR="0" lvl="1" indent="-342900">
                        <a:lnSpc>
                          <a:spcPct val="107000"/>
                        </a:lnSpc>
                        <a:spcBef>
                          <a:spcPts val="200"/>
                        </a:spcBef>
                        <a:spcAft>
                          <a:spcPts val="100"/>
                        </a:spcAft>
                        <a:buFont typeface="+mj-lt"/>
                        <a:buAutoNum type="arabicPeriod"/>
                        <a:tabLst>
                          <a:tab pos="228600" algn="l"/>
                        </a:tabLst>
                      </a:pPr>
                      <a:r>
                        <a:rPr lang="en-US" sz="1500" dirty="0">
                          <a:latin typeface="Arial Nova Light" panose="020B0304020202020204" pitchFamily="34" charset="0"/>
                        </a:rPr>
                        <a:t>Pathogenesis, clinical manifestations, trajectory of specific disease and injury </a:t>
                      </a:r>
                    </a:p>
                    <a:p>
                      <a:pPr marL="800100" marR="0" lvl="1" indent="-342900">
                        <a:lnSpc>
                          <a:spcPct val="107000"/>
                        </a:lnSpc>
                        <a:spcBef>
                          <a:spcPts val="200"/>
                        </a:spcBef>
                        <a:spcAft>
                          <a:spcPts val="100"/>
                        </a:spcAft>
                        <a:buFont typeface="+mj-lt"/>
                        <a:buAutoNum type="arabicPeriod"/>
                        <a:tabLst>
                          <a:tab pos="228600" algn="l"/>
                        </a:tabLst>
                      </a:pPr>
                      <a:r>
                        <a:rPr lang="en-US" sz="1500" dirty="0">
                          <a:latin typeface="Arial Nova Light" panose="020B0304020202020204" pitchFamily="34" charset="0"/>
                        </a:rPr>
                        <a:t>Physiologic function and dysfunction</a:t>
                      </a:r>
                    </a:p>
                    <a:p>
                      <a:pPr marL="800100" marR="0" lvl="1" indent="-342900">
                        <a:lnSpc>
                          <a:spcPct val="107000"/>
                        </a:lnSpc>
                        <a:spcBef>
                          <a:spcPts val="200"/>
                        </a:spcBef>
                        <a:spcAft>
                          <a:spcPts val="100"/>
                        </a:spcAft>
                        <a:buFont typeface="+mj-lt"/>
                        <a:buAutoNum type="arabicPeriod"/>
                        <a:tabLst>
                          <a:tab pos="228600" algn="l"/>
                        </a:tabLst>
                      </a:pPr>
                      <a:r>
                        <a:rPr lang="en-US" sz="1500" dirty="0">
                          <a:latin typeface="Arial Nova Light" panose="020B0304020202020204" pitchFamily="34" charset="0"/>
                        </a:rPr>
                        <a:t>Prioritized differential diagnoses </a:t>
                      </a:r>
                    </a:p>
                    <a:p>
                      <a:pPr marL="800100" marR="0" lvl="1" indent="-342900">
                        <a:lnSpc>
                          <a:spcPct val="107000"/>
                        </a:lnSpc>
                        <a:spcBef>
                          <a:spcPts val="200"/>
                        </a:spcBef>
                        <a:spcAft>
                          <a:spcPts val="100"/>
                        </a:spcAft>
                        <a:buFont typeface="+mj-lt"/>
                        <a:buAutoNum type="arabicPeriod"/>
                        <a:tabLst>
                          <a:tab pos="228600" algn="l"/>
                        </a:tabLst>
                      </a:pPr>
                      <a:r>
                        <a:rPr lang="en-US" sz="1500" dirty="0">
                          <a:latin typeface="Arial Nova Light" panose="020B0304020202020204" pitchFamily="34" charset="0"/>
                        </a:rPr>
                        <a:t>Psychological response (e.g., coping, mental health) </a:t>
                      </a:r>
                    </a:p>
                    <a:p>
                      <a:pPr marL="800100" marR="0" lvl="1" indent="-342900">
                        <a:lnSpc>
                          <a:spcPct val="107000"/>
                        </a:lnSpc>
                        <a:spcBef>
                          <a:spcPts val="200"/>
                        </a:spcBef>
                        <a:spcAft>
                          <a:spcPts val="100"/>
                        </a:spcAft>
                        <a:buFont typeface="+mj-lt"/>
                        <a:buAutoNum type="arabicPeriod"/>
                        <a:tabLst>
                          <a:tab pos="228600" algn="l"/>
                        </a:tabLst>
                      </a:pPr>
                      <a:r>
                        <a:rPr lang="en-US" sz="1500" dirty="0">
                          <a:latin typeface="Arial Nova Light" panose="020B0304020202020204" pitchFamily="34" charset="0"/>
                        </a:rPr>
                        <a:t>Sexual/reproductive issues</a:t>
                      </a:r>
                      <a:endParaRPr lang="en-US" sz="15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106274" marR="106274"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algn="l" defTabSz="914400" rtl="0" eaLnBrk="1" latinLnBrk="0" hangingPunct="1">
                        <a:lnSpc>
                          <a:spcPct val="107000"/>
                        </a:lnSpc>
                        <a:spcBef>
                          <a:spcPts val="200"/>
                        </a:spcBef>
                        <a:spcAft>
                          <a:spcPts val="100"/>
                        </a:spcAft>
                        <a:tabLst>
                          <a:tab pos="228600" algn="l"/>
                        </a:tabLst>
                      </a:pPr>
                      <a:r>
                        <a:rPr lang="en-US" sz="1500" kern="1200" dirty="0">
                          <a:solidFill>
                            <a:schemeClr val="dk1"/>
                          </a:solidFill>
                          <a:latin typeface="Arial Nova Light" panose="020B0304020202020204" pitchFamily="34" charset="0"/>
                          <a:ea typeface="+mn-ea"/>
                          <a:cs typeface="+mn-cs"/>
                        </a:rPr>
                        <a:t>II. DIAGNOSIS</a:t>
                      </a:r>
                    </a:p>
                    <a:p>
                      <a:pPr marL="287338" marR="0" lvl="1" indent="0" algn="l" defTabSz="914400" rtl="0" eaLnBrk="1" latinLnBrk="0" hangingPunct="1">
                        <a:lnSpc>
                          <a:spcPct val="107000"/>
                        </a:lnSpc>
                        <a:spcBef>
                          <a:spcPts val="200"/>
                        </a:spcBef>
                        <a:spcAft>
                          <a:spcPts val="100"/>
                        </a:spcAft>
                        <a:buNone/>
                        <a:tabLst>
                          <a:tab pos="228600" algn="l"/>
                        </a:tabLst>
                      </a:pPr>
                      <a:r>
                        <a:rPr lang="en-US" sz="1500" kern="1200" dirty="0">
                          <a:solidFill>
                            <a:schemeClr val="dk1"/>
                          </a:solidFill>
                          <a:latin typeface="Arial Nova Light" panose="020B0304020202020204" pitchFamily="34" charset="0"/>
                          <a:ea typeface="+mn-ea"/>
                          <a:cs typeface="+mn-cs"/>
                        </a:rPr>
                        <a:t>A. Integrate history, review of systems, health risks, and physical examination findings to develop and prioritize differential diagnoses</a:t>
                      </a:r>
                    </a:p>
                    <a:p>
                      <a:pPr marL="287338" marR="0" lvl="1" indent="0" algn="l" defTabSz="914400" rtl="0" eaLnBrk="1" latinLnBrk="0" hangingPunct="1">
                        <a:lnSpc>
                          <a:spcPct val="107000"/>
                        </a:lnSpc>
                        <a:spcBef>
                          <a:spcPts val="200"/>
                        </a:spcBef>
                        <a:spcAft>
                          <a:spcPts val="100"/>
                        </a:spcAft>
                        <a:buNone/>
                        <a:tabLst>
                          <a:tab pos="228600" algn="l"/>
                        </a:tabLst>
                      </a:pPr>
                      <a:r>
                        <a:rPr lang="en-US" sz="1500" kern="1200" dirty="0">
                          <a:solidFill>
                            <a:schemeClr val="dk1"/>
                          </a:solidFill>
                          <a:latin typeface="Arial Nova Light" panose="020B0304020202020204" pitchFamily="34" charset="0"/>
                          <a:ea typeface="+mn-ea"/>
                          <a:cs typeface="+mn-cs"/>
                        </a:rPr>
                        <a:t>B. Establish diagnosis/diagnoses based on evaluation of patient data</a:t>
                      </a:r>
                    </a:p>
                    <a:p>
                      <a:pPr marL="0" marR="0">
                        <a:lnSpc>
                          <a:spcPct val="107000"/>
                        </a:lnSpc>
                        <a:spcBef>
                          <a:spcPts val="200"/>
                        </a:spcBef>
                        <a:spcAft>
                          <a:spcPts val="100"/>
                        </a:spcAft>
                        <a:tabLst>
                          <a:tab pos="228600" algn="l"/>
                        </a:tabLst>
                      </a:pPr>
                      <a:endParaRPr lang="en-US" sz="15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106274" marR="106274"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62717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734623925"/>
              </p:ext>
            </p:extLst>
          </p:nvPr>
        </p:nvGraphicFramePr>
        <p:xfrm>
          <a:off x="822709" y="2967924"/>
          <a:ext cx="10131803" cy="3595877"/>
        </p:xfrm>
        <a:graphic>
          <a:graphicData uri="http://schemas.openxmlformats.org/drawingml/2006/table">
            <a:tbl>
              <a:tblPr>
                <a:tableStyleId>{8A107856-5554-42FB-B03E-39F5DBC370BA}</a:tableStyleId>
              </a:tblPr>
              <a:tblGrid>
                <a:gridCol w="1607737">
                  <a:extLst>
                    <a:ext uri="{9D8B030D-6E8A-4147-A177-3AD203B41FA5}">
                      <a16:colId xmlns:a16="http://schemas.microsoft.com/office/drawing/2014/main" val="20000"/>
                    </a:ext>
                  </a:extLst>
                </a:gridCol>
                <a:gridCol w="4262033">
                  <a:extLst>
                    <a:ext uri="{9D8B030D-6E8A-4147-A177-3AD203B41FA5}">
                      <a16:colId xmlns:a16="http://schemas.microsoft.com/office/drawing/2014/main" val="20001"/>
                    </a:ext>
                  </a:extLst>
                </a:gridCol>
                <a:gridCol w="4262033">
                  <a:extLst>
                    <a:ext uri="{9D8B030D-6E8A-4147-A177-3AD203B41FA5}">
                      <a16:colId xmlns:a16="http://schemas.microsoft.com/office/drawing/2014/main" val="20002"/>
                    </a:ext>
                  </a:extLst>
                </a:gridCol>
              </a:tblGrid>
              <a:tr h="690841">
                <a:tc>
                  <a:txBody>
                    <a:bodyPr/>
                    <a:lstStyle/>
                    <a:p>
                      <a:pPr algn="l" fontAlgn="ctr"/>
                      <a:endParaRPr lang="en-US" sz="1400" b="1" i="0" u="none" strike="noStrike" dirty="0">
                        <a:solidFill>
                          <a:schemeClr val="bg1"/>
                        </a:solidFill>
                        <a:latin typeface="Arial Nova Light" panose="020B03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3200" b="1" u="none" strike="noStrike" dirty="0">
                          <a:latin typeface="Arial Nova Light" panose="020B0304020202020204" pitchFamily="34" charset="0"/>
                        </a:rPr>
                        <a:t>2013-14</a:t>
                      </a:r>
                      <a:endParaRPr lang="en-US" sz="3200" b="1" i="0" u="none" strike="noStrike" dirty="0">
                        <a:solidFill>
                          <a:schemeClr val="tx1"/>
                        </a:solidFill>
                        <a:latin typeface="Arial Nova Light" panose="020B03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3200" b="1" u="none" strike="noStrike" dirty="0">
                          <a:latin typeface="Arial Nova Light" panose="020B0304020202020204" pitchFamily="34" charset="0"/>
                        </a:rPr>
                        <a:t>2018-19</a:t>
                      </a:r>
                      <a:endParaRPr lang="en-US" sz="3200" b="1" i="0" u="none" strike="noStrike" dirty="0">
                        <a:solidFill>
                          <a:schemeClr val="tx1"/>
                        </a:solidFill>
                        <a:latin typeface="Arial Nova Light" panose="020B03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0000"/>
                  </a:ext>
                </a:extLst>
              </a:tr>
              <a:tr h="2059063">
                <a:tc row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Arial Nova Light" panose="020B0304020202020204" pitchFamily="34" charset="0"/>
                          <a:ea typeface="+mn-ea"/>
                          <a:cs typeface="+mn-cs"/>
                        </a:rPr>
                        <a:t>% of items, </a:t>
                      </a:r>
                      <a:br>
                        <a:rPr kumimoji="0" lang="en-US" sz="1400" b="1" i="0" u="none" strike="noStrike" kern="1200" cap="none" spc="0" normalizeH="0" baseline="0" noProof="0" dirty="0">
                          <a:ln>
                            <a:noFill/>
                          </a:ln>
                          <a:solidFill>
                            <a:prstClr val="white"/>
                          </a:solidFill>
                          <a:effectLst/>
                          <a:uLnTx/>
                          <a:uFillTx/>
                          <a:latin typeface="Arial Nova Light" panose="020B0304020202020204" pitchFamily="34" charset="0"/>
                          <a:ea typeface="+mn-ea"/>
                          <a:cs typeface="+mn-cs"/>
                        </a:rPr>
                      </a:br>
                      <a:r>
                        <a:rPr kumimoji="0" lang="en-US" sz="1400" b="1" i="0" u="none" strike="noStrike" kern="1200" cap="none" spc="0" normalizeH="0" baseline="0" noProof="0" dirty="0">
                          <a:ln>
                            <a:noFill/>
                          </a:ln>
                          <a:solidFill>
                            <a:prstClr val="white"/>
                          </a:solidFill>
                          <a:effectLst/>
                          <a:uLnTx/>
                          <a:uFillTx/>
                          <a:latin typeface="Arial Nova Light" panose="020B0304020202020204" pitchFamily="34" charset="0"/>
                          <a:ea typeface="+mn-ea"/>
                          <a:cs typeface="+mn-cs"/>
                        </a:rPr>
                        <a:t># of items</a:t>
                      </a:r>
                    </a:p>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Arial Nova Light" panose="020B0304020202020204" pitchFamily="34" charset="0"/>
                          <a:ea typeface="+mn-ea"/>
                          <a:cs typeface="+mn-cs"/>
                        </a:rPr>
                        <a:t>per domain</a:t>
                      </a:r>
                      <a:endParaRPr lang="en-US" sz="1400" b="1" i="0" u="none" strike="noStrike" dirty="0">
                        <a:solidFill>
                          <a:schemeClr val="bg1"/>
                        </a:solidFill>
                        <a:latin typeface="Arial Nova Light" panose="020B0304020202020204" pitchFamily="34" charset="0"/>
                      </a:endParaRP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512763" indent="-400050" algn="l" rtl="0" eaLnBrk="1" fontAlgn="b" latinLnBrk="0" hangingPunct="1">
                        <a:spcAft>
                          <a:spcPts val="200"/>
                        </a:spcAft>
                        <a:buFont typeface="+mj-lt"/>
                        <a:buAutoNum type="romanUcPeriod"/>
                        <a:tabLst>
                          <a:tab pos="284163" algn="l"/>
                        </a:tabLst>
                      </a:pPr>
                      <a:r>
                        <a:rPr kumimoji="0" lang="en-US" sz="1400" kern="1200" dirty="0">
                          <a:solidFill>
                            <a:schemeClr val="tx1"/>
                          </a:solidFill>
                          <a:latin typeface="Arial Nova Light" panose="020B0304020202020204" pitchFamily="34" charset="0"/>
                          <a:ea typeface="+mn-ea"/>
                          <a:cs typeface="+mn-cs"/>
                        </a:rPr>
                        <a:t>Assessment	                 </a:t>
                      </a:r>
                      <a:br>
                        <a:rPr kumimoji="0" lang="en-US" sz="1400" kern="1200" dirty="0">
                          <a:solidFill>
                            <a:schemeClr val="tx1"/>
                          </a:solidFill>
                          <a:latin typeface="Arial Nova Light" panose="020B0304020202020204" pitchFamily="34" charset="0"/>
                          <a:ea typeface="+mn-ea"/>
                          <a:cs typeface="+mn-cs"/>
                        </a:rPr>
                      </a:br>
                      <a:r>
                        <a:rPr kumimoji="0" lang="en-US" sz="1400" kern="1200" dirty="0">
                          <a:solidFill>
                            <a:schemeClr val="tx1"/>
                          </a:solidFill>
                          <a:latin typeface="Arial Nova Light" panose="020B0304020202020204" pitchFamily="34" charset="0"/>
                          <a:ea typeface="+mn-ea"/>
                          <a:cs typeface="+mn-cs"/>
                        </a:rPr>
                        <a:t>20% (30 items)</a:t>
                      </a:r>
                      <a:endParaRPr kumimoji="0" lang="en-US" sz="1400" b="1" i="0" kern="1200" dirty="0">
                        <a:solidFill>
                          <a:srgbClr val="660033"/>
                        </a:solidFill>
                        <a:latin typeface="Arial Nova Light" panose="020B0304020202020204" pitchFamily="34" charset="0"/>
                        <a:ea typeface="+mn-ea"/>
                        <a:cs typeface="+mn-cs"/>
                      </a:endParaRPr>
                    </a:p>
                    <a:p>
                      <a:pPr marL="512763" indent="-400050" algn="l" rtl="0" eaLnBrk="1" fontAlgn="b" latinLnBrk="0" hangingPunct="1">
                        <a:spcAft>
                          <a:spcPts val="200"/>
                        </a:spcAft>
                        <a:buFont typeface="+mj-lt"/>
                        <a:buAutoNum type="romanUcPeriod"/>
                        <a:tabLst>
                          <a:tab pos="284163" algn="l"/>
                        </a:tabLst>
                      </a:pPr>
                      <a:r>
                        <a:rPr kumimoji="0" lang="en-US" sz="1400" kern="1200" dirty="0">
                          <a:solidFill>
                            <a:schemeClr val="tx1"/>
                          </a:solidFill>
                          <a:latin typeface="Arial Nova Light" panose="020B0304020202020204" pitchFamily="34" charset="0"/>
                          <a:ea typeface="+mn-ea"/>
                          <a:cs typeface="+mn-cs"/>
                        </a:rPr>
                        <a:t>Diagnosis	                 </a:t>
                      </a:r>
                      <a:br>
                        <a:rPr kumimoji="0" lang="en-US" sz="1400" kern="1200" dirty="0">
                          <a:solidFill>
                            <a:schemeClr val="tx1"/>
                          </a:solidFill>
                          <a:latin typeface="Arial Nova Light" panose="020B0304020202020204" pitchFamily="34" charset="0"/>
                          <a:ea typeface="+mn-ea"/>
                          <a:cs typeface="+mn-cs"/>
                        </a:rPr>
                      </a:br>
                      <a:r>
                        <a:rPr kumimoji="0" lang="en-US" sz="1400" kern="1200" dirty="0">
                          <a:solidFill>
                            <a:schemeClr val="tx1"/>
                          </a:solidFill>
                          <a:latin typeface="Arial Nova Light" panose="020B0304020202020204" pitchFamily="34" charset="0"/>
                          <a:ea typeface="+mn-ea"/>
                          <a:cs typeface="+mn-cs"/>
                        </a:rPr>
                        <a:t>25% (38 items)</a:t>
                      </a:r>
                      <a:endParaRPr kumimoji="0" lang="en-US" sz="1400" b="1" i="1" kern="1200" baseline="0" dirty="0">
                        <a:solidFill>
                          <a:srgbClr val="660033"/>
                        </a:solidFill>
                        <a:latin typeface="Arial Nova Light" panose="020B0304020202020204" pitchFamily="34" charset="0"/>
                        <a:ea typeface="+mn-ea"/>
                        <a:cs typeface="+mn-cs"/>
                      </a:endParaRPr>
                    </a:p>
                    <a:p>
                      <a:pPr marL="512763" indent="-400050" algn="l" rtl="0" eaLnBrk="1" fontAlgn="b" latinLnBrk="0" hangingPunct="1">
                        <a:spcAft>
                          <a:spcPts val="200"/>
                        </a:spcAft>
                        <a:buFont typeface="+mj-lt"/>
                        <a:buAutoNum type="romanUcPeriod"/>
                        <a:tabLst>
                          <a:tab pos="284163" algn="l"/>
                        </a:tabLst>
                      </a:pPr>
                      <a:r>
                        <a:rPr kumimoji="0" lang="en-US" sz="1400" kern="1200" dirty="0">
                          <a:solidFill>
                            <a:schemeClr val="tx1"/>
                          </a:solidFill>
                          <a:latin typeface="Arial Nova Light" panose="020B0304020202020204" pitchFamily="34" charset="0"/>
                          <a:ea typeface="+mn-ea"/>
                          <a:cs typeface="+mn-cs"/>
                        </a:rPr>
                        <a:t>Management	                 </a:t>
                      </a:r>
                      <a:br>
                        <a:rPr kumimoji="0" lang="en-US" sz="1400" kern="1200" dirty="0">
                          <a:solidFill>
                            <a:schemeClr val="tx1"/>
                          </a:solidFill>
                          <a:latin typeface="Arial Nova Light" panose="020B0304020202020204" pitchFamily="34" charset="0"/>
                          <a:ea typeface="+mn-ea"/>
                          <a:cs typeface="+mn-cs"/>
                        </a:rPr>
                      </a:br>
                      <a:r>
                        <a:rPr kumimoji="0" lang="en-US" sz="1400" kern="1200" dirty="0">
                          <a:solidFill>
                            <a:schemeClr val="tx1"/>
                          </a:solidFill>
                          <a:latin typeface="Arial Nova Light" panose="020B0304020202020204" pitchFamily="34" charset="0"/>
                          <a:ea typeface="+mn-ea"/>
                          <a:cs typeface="+mn-cs"/>
                        </a:rPr>
                        <a:t>50% (75 items)</a:t>
                      </a:r>
                    </a:p>
                    <a:p>
                      <a:pPr marL="512763" indent="-400050" algn="l" rtl="0" eaLnBrk="1" fontAlgn="b" latinLnBrk="0" hangingPunct="1">
                        <a:spcAft>
                          <a:spcPts val="200"/>
                        </a:spcAft>
                        <a:buFont typeface="+mj-lt"/>
                        <a:buAutoNum type="romanUcPeriod"/>
                        <a:tabLst>
                          <a:tab pos="284163" algn="l"/>
                        </a:tabLst>
                      </a:pPr>
                      <a:r>
                        <a:rPr kumimoji="0" lang="en-US" sz="1400" kern="1200" baseline="0" dirty="0">
                          <a:solidFill>
                            <a:schemeClr val="tx1"/>
                          </a:solidFill>
                          <a:latin typeface="Arial Nova Light" panose="020B0304020202020204" pitchFamily="34" charset="0"/>
                          <a:ea typeface="+mn-ea"/>
                          <a:cs typeface="+mn-cs"/>
                        </a:rPr>
                        <a:t>Professional Practice Role	</a:t>
                      </a:r>
                      <a:br>
                        <a:rPr kumimoji="0" lang="en-US" sz="1400" kern="1200" baseline="0" dirty="0">
                          <a:solidFill>
                            <a:schemeClr val="tx1"/>
                          </a:solidFill>
                          <a:latin typeface="Arial Nova Light" panose="020B0304020202020204" pitchFamily="34" charset="0"/>
                          <a:ea typeface="+mn-ea"/>
                          <a:cs typeface="+mn-cs"/>
                        </a:rPr>
                      </a:br>
                      <a:r>
                        <a:rPr kumimoji="0" lang="en-US" sz="1400" kern="1200" baseline="0" dirty="0">
                          <a:solidFill>
                            <a:schemeClr val="tx1"/>
                          </a:solidFill>
                          <a:latin typeface="Arial Nova Light" panose="020B0304020202020204" pitchFamily="34" charset="0"/>
                          <a:ea typeface="+mn-ea"/>
                          <a:cs typeface="+mn-cs"/>
                        </a:rPr>
                        <a:t>5%	(7 items)</a:t>
                      </a: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512763" indent="-400050" algn="l" rtl="0" eaLnBrk="1" fontAlgn="b" latinLnBrk="0" hangingPunct="1">
                        <a:spcAft>
                          <a:spcPts val="200"/>
                        </a:spcAft>
                        <a:buFont typeface="+mj-lt"/>
                        <a:buAutoNum type="romanUcPeriod"/>
                        <a:tabLst>
                          <a:tab pos="284163" algn="l"/>
                        </a:tabLst>
                      </a:pPr>
                      <a:r>
                        <a:rPr kumimoji="0" lang="en-US" sz="1400" kern="1200" dirty="0">
                          <a:solidFill>
                            <a:schemeClr val="tx1"/>
                          </a:solidFill>
                          <a:latin typeface="Arial Nova Light" panose="020B0304020202020204" pitchFamily="34" charset="0"/>
                          <a:ea typeface="+mn-ea"/>
                          <a:cs typeface="+mn-cs"/>
                        </a:rPr>
                        <a:t>Assessment		</a:t>
                      </a:r>
                      <a:br>
                        <a:rPr kumimoji="0" lang="en-US" sz="1400" kern="1200" dirty="0">
                          <a:solidFill>
                            <a:schemeClr val="tx1"/>
                          </a:solidFill>
                          <a:latin typeface="Arial Nova Light" panose="020B0304020202020204" pitchFamily="34" charset="0"/>
                          <a:ea typeface="+mn-ea"/>
                          <a:cs typeface="+mn-cs"/>
                        </a:rPr>
                      </a:br>
                      <a:r>
                        <a:rPr kumimoji="0" lang="en-US" sz="1400" b="1" kern="1200" dirty="0">
                          <a:solidFill>
                            <a:srgbClr val="00B050"/>
                          </a:solidFill>
                          <a:latin typeface="Arial Nova Light" panose="020B0304020202020204" pitchFamily="34" charset="0"/>
                          <a:ea typeface="+mn-ea"/>
                          <a:cs typeface="+mn-cs"/>
                        </a:rPr>
                        <a:t>30%</a:t>
                      </a:r>
                      <a:r>
                        <a:rPr kumimoji="0" lang="en-US" sz="1400" b="1" kern="1200" dirty="0">
                          <a:solidFill>
                            <a:schemeClr val="tx1"/>
                          </a:solidFill>
                          <a:latin typeface="Arial Nova Light" panose="020B0304020202020204" pitchFamily="34" charset="0"/>
                          <a:ea typeface="+mn-ea"/>
                          <a:cs typeface="+mn-cs"/>
                        </a:rPr>
                        <a:t> </a:t>
                      </a:r>
                      <a:r>
                        <a:rPr kumimoji="0" lang="en-US" sz="1400" kern="1200" dirty="0">
                          <a:solidFill>
                            <a:schemeClr val="tx1"/>
                          </a:solidFill>
                          <a:latin typeface="Arial Nova Light" panose="020B0304020202020204" pitchFamily="34" charset="0"/>
                          <a:ea typeface="+mn-ea"/>
                          <a:cs typeface="+mn-cs"/>
                        </a:rPr>
                        <a:t>(</a:t>
                      </a:r>
                      <a:r>
                        <a:rPr kumimoji="0" lang="en-US" sz="1400" b="1" kern="1200" dirty="0">
                          <a:solidFill>
                            <a:srgbClr val="00B050"/>
                          </a:solidFill>
                          <a:latin typeface="Arial Nova Light" panose="020B0304020202020204" pitchFamily="34" charset="0"/>
                          <a:ea typeface="+mn-ea"/>
                          <a:cs typeface="+mn-cs"/>
                        </a:rPr>
                        <a:t>45</a:t>
                      </a:r>
                      <a:r>
                        <a:rPr kumimoji="0" lang="en-US" sz="1400" kern="1200" dirty="0">
                          <a:solidFill>
                            <a:schemeClr val="tx1"/>
                          </a:solidFill>
                          <a:latin typeface="Arial Nova Light" panose="020B0304020202020204" pitchFamily="34" charset="0"/>
                          <a:ea typeface="+mn-ea"/>
                          <a:cs typeface="+mn-cs"/>
                        </a:rPr>
                        <a:t> items)</a:t>
                      </a:r>
                      <a:endParaRPr kumimoji="0" lang="en-US" sz="1400" b="1" i="0" kern="1200" dirty="0">
                        <a:solidFill>
                          <a:srgbClr val="660033"/>
                        </a:solidFill>
                        <a:latin typeface="Arial Nova Light" panose="020B0304020202020204" pitchFamily="34" charset="0"/>
                        <a:ea typeface="+mn-ea"/>
                        <a:cs typeface="+mn-cs"/>
                      </a:endParaRPr>
                    </a:p>
                    <a:p>
                      <a:pPr marL="512763" indent="-400050" algn="l" rtl="0" eaLnBrk="1" fontAlgn="b" latinLnBrk="0" hangingPunct="1">
                        <a:spcAft>
                          <a:spcPts val="200"/>
                        </a:spcAft>
                        <a:buFont typeface="+mj-lt"/>
                        <a:buAutoNum type="romanUcPeriod"/>
                        <a:tabLst>
                          <a:tab pos="284163" algn="l"/>
                        </a:tabLst>
                      </a:pPr>
                      <a:r>
                        <a:rPr kumimoji="0" lang="en-US" sz="1400" kern="1200" dirty="0">
                          <a:solidFill>
                            <a:schemeClr val="tx1"/>
                          </a:solidFill>
                          <a:latin typeface="Arial Nova Light" panose="020B0304020202020204" pitchFamily="34" charset="0"/>
                          <a:ea typeface="+mn-ea"/>
                          <a:cs typeface="+mn-cs"/>
                        </a:rPr>
                        <a:t>Diagnosis</a:t>
                      </a:r>
                      <a:br>
                        <a:rPr kumimoji="0" lang="en-US" sz="1400" kern="1200" dirty="0">
                          <a:solidFill>
                            <a:schemeClr val="tx1"/>
                          </a:solidFill>
                          <a:latin typeface="Arial Nova Light" panose="020B0304020202020204" pitchFamily="34" charset="0"/>
                          <a:ea typeface="+mn-ea"/>
                          <a:cs typeface="+mn-cs"/>
                        </a:rPr>
                      </a:br>
                      <a:r>
                        <a:rPr kumimoji="0" lang="en-US" sz="1400" kern="1200" dirty="0">
                          <a:solidFill>
                            <a:schemeClr val="tx1"/>
                          </a:solidFill>
                          <a:latin typeface="Arial Nova Light" panose="020B0304020202020204" pitchFamily="34" charset="0"/>
                          <a:ea typeface="+mn-ea"/>
                          <a:cs typeface="+mn-cs"/>
                        </a:rPr>
                        <a:t>25% (38 items)</a:t>
                      </a:r>
                      <a:endParaRPr kumimoji="0" lang="en-US" sz="1400" b="1" i="1" kern="1200" baseline="0" dirty="0">
                        <a:solidFill>
                          <a:srgbClr val="660033"/>
                        </a:solidFill>
                        <a:latin typeface="Arial Nova Light" panose="020B0304020202020204" pitchFamily="34" charset="0"/>
                        <a:ea typeface="+mn-ea"/>
                        <a:cs typeface="+mn-cs"/>
                      </a:endParaRPr>
                    </a:p>
                    <a:p>
                      <a:pPr marL="512763" indent="-400050" algn="l" rtl="0" eaLnBrk="1" fontAlgn="b" latinLnBrk="0" hangingPunct="1">
                        <a:spcAft>
                          <a:spcPts val="200"/>
                        </a:spcAft>
                        <a:buFont typeface="+mj-lt"/>
                        <a:buAutoNum type="romanUcPeriod"/>
                        <a:tabLst>
                          <a:tab pos="284163" algn="l"/>
                        </a:tabLst>
                      </a:pPr>
                      <a:r>
                        <a:rPr kumimoji="0" lang="en-US" sz="1400" kern="1200" dirty="0">
                          <a:solidFill>
                            <a:schemeClr val="tx1"/>
                          </a:solidFill>
                          <a:latin typeface="Arial Nova Light" panose="020B0304020202020204" pitchFamily="34" charset="0"/>
                          <a:ea typeface="+mn-ea"/>
                          <a:cs typeface="+mn-cs"/>
                        </a:rPr>
                        <a:t>Management</a:t>
                      </a:r>
                      <a:br>
                        <a:rPr kumimoji="0" lang="en-US" sz="1400" kern="1200" dirty="0">
                          <a:solidFill>
                            <a:schemeClr val="tx1"/>
                          </a:solidFill>
                          <a:latin typeface="Arial Nova Light" panose="020B0304020202020204" pitchFamily="34" charset="0"/>
                          <a:ea typeface="+mn-ea"/>
                          <a:cs typeface="+mn-cs"/>
                        </a:rPr>
                      </a:br>
                      <a:r>
                        <a:rPr kumimoji="0" lang="en-US" sz="1400" b="1" kern="1200" dirty="0">
                          <a:solidFill>
                            <a:srgbClr val="00B050"/>
                          </a:solidFill>
                          <a:latin typeface="Arial Nova Light" panose="020B0304020202020204" pitchFamily="34" charset="0"/>
                          <a:ea typeface="+mn-ea"/>
                          <a:cs typeface="+mn-cs"/>
                        </a:rPr>
                        <a:t>40%</a:t>
                      </a:r>
                      <a:r>
                        <a:rPr kumimoji="0" lang="en-US" sz="1400" b="1" kern="1200" dirty="0">
                          <a:solidFill>
                            <a:schemeClr val="tx1"/>
                          </a:solidFill>
                          <a:latin typeface="Arial Nova Light" panose="020B0304020202020204" pitchFamily="34" charset="0"/>
                          <a:ea typeface="+mn-ea"/>
                          <a:cs typeface="+mn-cs"/>
                        </a:rPr>
                        <a:t> </a:t>
                      </a:r>
                      <a:r>
                        <a:rPr kumimoji="0" lang="en-US" sz="1400" kern="1200" dirty="0">
                          <a:solidFill>
                            <a:schemeClr val="tx1"/>
                          </a:solidFill>
                          <a:latin typeface="Arial Nova Light" panose="020B0304020202020204" pitchFamily="34" charset="0"/>
                          <a:ea typeface="+mn-ea"/>
                          <a:cs typeface="+mn-cs"/>
                        </a:rPr>
                        <a:t>(</a:t>
                      </a:r>
                      <a:r>
                        <a:rPr kumimoji="0" lang="en-US" sz="1400" b="1" kern="1200" dirty="0">
                          <a:solidFill>
                            <a:srgbClr val="00B050"/>
                          </a:solidFill>
                          <a:latin typeface="Arial Nova Light" panose="020B0304020202020204" pitchFamily="34" charset="0"/>
                          <a:ea typeface="+mn-ea"/>
                          <a:cs typeface="+mn-cs"/>
                        </a:rPr>
                        <a:t>60</a:t>
                      </a:r>
                      <a:r>
                        <a:rPr kumimoji="0" lang="en-US" sz="1400" kern="1200" dirty="0">
                          <a:solidFill>
                            <a:schemeClr val="tx1"/>
                          </a:solidFill>
                          <a:latin typeface="Arial Nova Light" panose="020B0304020202020204" pitchFamily="34" charset="0"/>
                          <a:ea typeface="+mn-ea"/>
                          <a:cs typeface="+mn-cs"/>
                        </a:rPr>
                        <a:t> items)</a:t>
                      </a:r>
                    </a:p>
                    <a:p>
                      <a:pPr marL="512763" indent="-400050" algn="l" rtl="0" eaLnBrk="1" fontAlgn="b" latinLnBrk="0" hangingPunct="1">
                        <a:spcAft>
                          <a:spcPts val="200"/>
                        </a:spcAft>
                        <a:buFont typeface="+mj-lt"/>
                        <a:buAutoNum type="romanUcPeriod"/>
                        <a:tabLst>
                          <a:tab pos="284163" algn="l"/>
                        </a:tabLst>
                      </a:pPr>
                      <a:r>
                        <a:rPr kumimoji="0" lang="en-US" sz="1400" kern="1200" baseline="0" dirty="0">
                          <a:solidFill>
                            <a:schemeClr val="tx1"/>
                          </a:solidFill>
                          <a:latin typeface="Arial Nova Light" panose="020B0304020202020204" pitchFamily="34" charset="0"/>
                          <a:ea typeface="+mn-ea"/>
                          <a:cs typeface="+mn-cs"/>
                        </a:rPr>
                        <a:t>Professional Practice Role</a:t>
                      </a:r>
                      <a:br>
                        <a:rPr kumimoji="0" lang="en-US" sz="1400" kern="1200" baseline="0" dirty="0">
                          <a:solidFill>
                            <a:schemeClr val="tx1"/>
                          </a:solidFill>
                          <a:latin typeface="Arial Nova Light" panose="020B0304020202020204" pitchFamily="34" charset="0"/>
                          <a:ea typeface="+mn-ea"/>
                          <a:cs typeface="+mn-cs"/>
                        </a:rPr>
                      </a:br>
                      <a:r>
                        <a:rPr kumimoji="0" lang="en-US" sz="1400" kern="1200" baseline="0" dirty="0">
                          <a:solidFill>
                            <a:schemeClr val="tx1"/>
                          </a:solidFill>
                          <a:latin typeface="Arial Nova Light" panose="020B0304020202020204" pitchFamily="34" charset="0"/>
                          <a:ea typeface="+mn-ea"/>
                          <a:cs typeface="+mn-cs"/>
                        </a:rPr>
                        <a:t>5% (7 items)</a:t>
                      </a: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0001"/>
                  </a:ext>
                </a:extLst>
              </a:tr>
              <a:tr h="845973">
                <a:tc vMerge="1">
                  <a:txBody>
                    <a:bodyPr/>
                    <a:lstStyle/>
                    <a:p>
                      <a:pPr algn="ctr" fontAlgn="b"/>
                      <a:endParaRPr lang="en-US" sz="1400" b="1" i="0" u="none" strike="noStrike" dirty="0">
                        <a:solidFill>
                          <a:schemeClr val="bg1"/>
                        </a:solidFill>
                        <a:latin typeface="Arial Nova Light" panose="020B0304020202020204" pitchFamily="34" charset="0"/>
                      </a:endParaRP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112713" indent="0" algn="ctr" rtl="0" eaLnBrk="1" fontAlgn="b" latinLnBrk="0" hangingPunct="1">
                        <a:spcAft>
                          <a:spcPts val="200"/>
                        </a:spcAft>
                        <a:buFont typeface="+mj-lt"/>
                        <a:buNone/>
                        <a:tabLst>
                          <a:tab pos="284163" algn="l"/>
                        </a:tabLst>
                      </a:pPr>
                      <a:r>
                        <a:rPr kumimoji="0" lang="en-US" sz="2500" b="1" kern="1200" dirty="0">
                          <a:solidFill>
                            <a:schemeClr val="tx1"/>
                          </a:solidFill>
                          <a:latin typeface="Arial Nova Light" panose="020B0304020202020204" pitchFamily="34" charset="0"/>
                          <a:ea typeface="+mn-ea"/>
                          <a:cs typeface="+mn-cs"/>
                        </a:rPr>
                        <a:t>Total = 150 scored items</a:t>
                      </a: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12713" indent="0" algn="ctr" rtl="0" eaLnBrk="1" fontAlgn="b" latinLnBrk="0" hangingPunct="1">
                        <a:spcAft>
                          <a:spcPts val="200"/>
                        </a:spcAft>
                        <a:buFont typeface="+mj-lt"/>
                        <a:buNone/>
                        <a:tabLst>
                          <a:tab pos="284163" algn="l"/>
                        </a:tabLst>
                      </a:pPr>
                      <a:r>
                        <a:rPr kumimoji="0" lang="en-US" sz="2500" b="1" kern="1200" dirty="0">
                          <a:solidFill>
                            <a:schemeClr val="tx1"/>
                          </a:solidFill>
                          <a:latin typeface="Arial Nova Light" panose="020B0304020202020204" pitchFamily="34" charset="0"/>
                          <a:ea typeface="+mn-ea"/>
                          <a:cs typeface="+mn-cs"/>
                        </a:rPr>
                        <a:t>Total = 150 scored items</a:t>
                      </a: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333595325"/>
                  </a:ext>
                </a:extLst>
              </a:tr>
            </a:tbl>
          </a:graphicData>
        </a:graphic>
      </p:graphicFrame>
      <p:sp>
        <p:nvSpPr>
          <p:cNvPr id="6" name="Title 1">
            <a:extLst>
              <a:ext uri="{FF2B5EF4-FFF2-40B4-BE49-F238E27FC236}">
                <a16:creationId xmlns:a16="http://schemas.microsoft.com/office/drawing/2014/main" id="{606F4361-FDA6-4A12-AB68-D688E7AF8CDF}"/>
              </a:ext>
            </a:extLst>
          </p:cNvPr>
          <p:cNvSpPr>
            <a:spLocks noGrp="1"/>
          </p:cNvSpPr>
          <p:nvPr>
            <p:ph type="title"/>
          </p:nvPr>
        </p:nvSpPr>
        <p:spPr>
          <a:xfrm>
            <a:off x="1261872" y="294198"/>
            <a:ext cx="9692640" cy="1397124"/>
          </a:xfrm>
        </p:spPr>
        <p:txBody>
          <a:bodyPr>
            <a:normAutofit/>
          </a:bodyPr>
          <a:lstStyle/>
          <a:p>
            <a:r>
              <a:rPr lang="en-US" sz="3800" dirty="0"/>
              <a:t>How the new study impacted the exam…</a:t>
            </a:r>
            <a:br>
              <a:rPr lang="en-US" sz="3800" dirty="0"/>
            </a:br>
            <a:r>
              <a:rPr lang="en-US" sz="3800" dirty="0"/>
              <a:t>DOMAINS</a:t>
            </a:r>
          </a:p>
        </p:txBody>
      </p:sp>
      <p:sp>
        <p:nvSpPr>
          <p:cNvPr id="7" name="Content Placeholder 2">
            <a:extLst>
              <a:ext uri="{FF2B5EF4-FFF2-40B4-BE49-F238E27FC236}">
                <a16:creationId xmlns:a16="http://schemas.microsoft.com/office/drawing/2014/main" id="{872E00A7-796A-4817-B32B-5F6046F6A23A}"/>
              </a:ext>
            </a:extLst>
          </p:cNvPr>
          <p:cNvSpPr>
            <a:spLocks noGrp="1"/>
          </p:cNvSpPr>
          <p:nvPr>
            <p:ph idx="1"/>
          </p:nvPr>
        </p:nvSpPr>
        <p:spPr>
          <a:xfrm>
            <a:off x="810000" y="1900988"/>
            <a:ext cx="10072964" cy="4668253"/>
          </a:xfrm>
        </p:spPr>
        <p:txBody>
          <a:bodyPr>
            <a:noAutofit/>
          </a:bodyPr>
          <a:lstStyle/>
          <a:p>
            <a:r>
              <a:rPr lang="en-US" sz="2400" dirty="0"/>
              <a:t>The Assessment domain </a:t>
            </a:r>
            <a:r>
              <a:rPr lang="en-US" sz="2400" u="sng" dirty="0"/>
              <a:t>increased</a:t>
            </a:r>
            <a:r>
              <a:rPr lang="en-US" sz="2400" dirty="0"/>
              <a:t> from 20% of the exam content to 30%, while the Management domain </a:t>
            </a:r>
            <a:r>
              <a:rPr lang="en-US" sz="2400" u="sng" dirty="0"/>
              <a:t>decreased</a:t>
            </a:r>
            <a:r>
              <a:rPr lang="en-US" sz="2400" dirty="0"/>
              <a:t> proportionately.</a:t>
            </a:r>
          </a:p>
          <a:p>
            <a:endParaRPr lang="en-US" sz="2000" dirty="0"/>
          </a:p>
        </p:txBody>
      </p:sp>
    </p:spTree>
    <p:extLst>
      <p:ext uri="{BB962C8B-B14F-4D97-AF65-F5344CB8AC3E}">
        <p14:creationId xmlns:p14="http://schemas.microsoft.com/office/powerpoint/2010/main" val="2918489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10000" y="641146"/>
            <a:ext cx="10571998" cy="970450"/>
          </a:xfrm>
          <a:prstGeom prst="rect">
            <a:avLst/>
          </a:prstGeom>
        </p:spPr>
        <p:txBody>
          <a:bodyPr vert="horz" lIns="91440" tIns="27432" rIns="91440" bIns="45720" rtlCol="0" anchor="b">
            <a:normAutofit fontScale="70000" lnSpcReduction="20000"/>
          </a:bodyPr>
          <a:lstStyle>
            <a:defPPr>
              <a:defRPr lang="en-US"/>
            </a:defPPr>
            <a:lvl1pPr defTabSz="914400">
              <a:lnSpc>
                <a:spcPct val="90000"/>
              </a:lnSpc>
              <a:spcBef>
                <a:spcPct val="0"/>
              </a:spcBef>
              <a:buNone/>
              <a:defRPr sz="5400" b="1" spc="-50" baseline="0">
                <a:solidFill>
                  <a:schemeClr val="accent1"/>
                </a:solidFill>
                <a:latin typeface="Arial Narrow" panose="020B0606020202030204" pitchFamily="34" charset="0"/>
                <a:ea typeface="+mj-ea"/>
                <a:cs typeface="+mj-c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dirty="0"/>
              <a:t>How the new study impacted the exam…</a:t>
            </a:r>
            <a:br>
              <a:rPr lang="en-US" dirty="0"/>
            </a:br>
            <a:r>
              <a:rPr lang="en-US" dirty="0"/>
              <a:t>SUB-DOMAINS</a:t>
            </a:r>
          </a:p>
        </p:txBody>
      </p:sp>
      <p:graphicFrame>
        <p:nvGraphicFramePr>
          <p:cNvPr id="5" name="Table 4"/>
          <p:cNvGraphicFramePr>
            <a:graphicFrameLocks noGrp="1"/>
          </p:cNvGraphicFramePr>
          <p:nvPr>
            <p:extLst>
              <p:ext uri="{D42A27DB-BD31-4B8C-83A1-F6EECF244321}">
                <p14:modId xmlns:p14="http://schemas.microsoft.com/office/powerpoint/2010/main" val="2973358023"/>
              </p:ext>
            </p:extLst>
          </p:nvPr>
        </p:nvGraphicFramePr>
        <p:xfrm>
          <a:off x="929898" y="1611596"/>
          <a:ext cx="9318566" cy="4680716"/>
        </p:xfrm>
        <a:graphic>
          <a:graphicData uri="http://schemas.openxmlformats.org/drawingml/2006/table">
            <a:tbl>
              <a:tblPr>
                <a:tableStyleId>{8A107856-5554-42FB-B03E-39F5DBC370BA}</a:tableStyleId>
              </a:tblPr>
              <a:tblGrid>
                <a:gridCol w="4659283">
                  <a:extLst>
                    <a:ext uri="{9D8B030D-6E8A-4147-A177-3AD203B41FA5}">
                      <a16:colId xmlns:a16="http://schemas.microsoft.com/office/drawing/2014/main" val="20001"/>
                    </a:ext>
                  </a:extLst>
                </a:gridCol>
                <a:gridCol w="4659283">
                  <a:extLst>
                    <a:ext uri="{9D8B030D-6E8A-4147-A177-3AD203B41FA5}">
                      <a16:colId xmlns:a16="http://schemas.microsoft.com/office/drawing/2014/main" val="20002"/>
                    </a:ext>
                  </a:extLst>
                </a:gridCol>
              </a:tblGrid>
              <a:tr h="599262">
                <a:tc>
                  <a:txBody>
                    <a:bodyPr/>
                    <a:lstStyle/>
                    <a:p>
                      <a:pPr algn="ctr" fontAlgn="ctr"/>
                      <a:r>
                        <a:rPr lang="en-US" sz="3200" b="1" u="none" strike="noStrike" dirty="0">
                          <a:latin typeface="Arial Nova Light" panose="020B0304020202020204" pitchFamily="34" charset="0"/>
                        </a:rPr>
                        <a:t>2013-14</a:t>
                      </a:r>
                      <a:endParaRPr lang="en-US" sz="3200" b="1" i="0" u="none" strike="noStrike" dirty="0">
                        <a:solidFill>
                          <a:schemeClr val="tx1"/>
                        </a:solidFill>
                        <a:latin typeface="Arial Nova Light" panose="020B03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3200" b="1" u="none" strike="noStrike" dirty="0">
                          <a:latin typeface="Arial Nova Light" panose="020B0304020202020204" pitchFamily="34" charset="0"/>
                        </a:rPr>
                        <a:t>2018-19</a:t>
                      </a:r>
                      <a:endParaRPr lang="en-US" sz="3200" b="1" i="0" u="none" strike="noStrike" dirty="0">
                        <a:solidFill>
                          <a:schemeClr val="tx1"/>
                        </a:solidFill>
                        <a:latin typeface="Arial Nova Light" panose="020B03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0000"/>
                  </a:ext>
                </a:extLst>
              </a:tr>
              <a:tr h="935298">
                <a:tc>
                  <a:txBody>
                    <a:bodyPr/>
                    <a:lstStyle/>
                    <a:p>
                      <a:pPr marL="0" marR="0">
                        <a:lnSpc>
                          <a:spcPct val="107000"/>
                        </a:lnSpc>
                        <a:spcBef>
                          <a:spcPts val="200"/>
                        </a:spcBef>
                        <a:spcAft>
                          <a:spcPts val="100"/>
                        </a:spcAft>
                        <a:tabLst>
                          <a:tab pos="228600" algn="l"/>
                        </a:tabLst>
                      </a:pPr>
                      <a:r>
                        <a:rPr lang="en-US" sz="1500" dirty="0">
                          <a:effectLst/>
                          <a:latin typeface="Arial Nova Light" panose="020B0304020202020204" pitchFamily="34" charset="0"/>
                        </a:rPr>
                        <a:t>I. Assessment</a:t>
                      </a:r>
                      <a:endParaRPr lang="en-US" sz="1700" dirty="0">
                        <a:effectLst/>
                        <a:latin typeface="Arial Nova Light" panose="020B0304020202020204" pitchFamily="34" charset="0"/>
                      </a:endParaRPr>
                    </a:p>
                    <a:p>
                      <a:pPr marL="0" marR="0">
                        <a:lnSpc>
                          <a:spcPct val="107000"/>
                        </a:lnSpc>
                        <a:spcBef>
                          <a:spcPts val="200"/>
                        </a:spcBef>
                        <a:spcAft>
                          <a:spcPts val="100"/>
                        </a:spcAft>
                        <a:tabLst>
                          <a:tab pos="228600" algn="l"/>
                        </a:tabLst>
                      </a:pPr>
                      <a:r>
                        <a:rPr lang="en-US" sz="1500" dirty="0">
                          <a:effectLst/>
                          <a:latin typeface="Arial Nova Light" panose="020B0304020202020204" pitchFamily="34" charset="0"/>
                        </a:rPr>
                        <a:t>	A. Hea</a:t>
                      </a:r>
                      <a:r>
                        <a:rPr lang="en-US" sz="1500" spc="-5" dirty="0">
                          <a:effectLst/>
                          <a:latin typeface="Arial Nova Light" panose="020B0304020202020204" pitchFamily="34" charset="0"/>
                        </a:rPr>
                        <a:t>l</a:t>
                      </a:r>
                      <a:r>
                        <a:rPr lang="en-US" sz="1500" spc="5" dirty="0">
                          <a:effectLst/>
                          <a:latin typeface="Arial Nova Light" panose="020B0304020202020204" pitchFamily="34" charset="0"/>
                        </a:rPr>
                        <a:t>t</a:t>
                      </a:r>
                      <a:r>
                        <a:rPr lang="en-US" sz="1500" dirty="0">
                          <a:effectLst/>
                          <a:latin typeface="Arial Nova Light" panose="020B0304020202020204" pitchFamily="34" charset="0"/>
                        </a:rPr>
                        <a:t>h</a:t>
                      </a:r>
                      <a:r>
                        <a:rPr lang="en-US" sz="1500" spc="-30" dirty="0">
                          <a:effectLst/>
                          <a:latin typeface="Arial Nova Light" panose="020B0304020202020204" pitchFamily="34" charset="0"/>
                        </a:rPr>
                        <a:t> </a:t>
                      </a:r>
                      <a:r>
                        <a:rPr lang="en-US" sz="1500" spc="5" dirty="0">
                          <a:effectLst/>
                          <a:latin typeface="Arial Nova Light" panose="020B0304020202020204" pitchFamily="34" charset="0"/>
                        </a:rPr>
                        <a:t>History</a:t>
                      </a:r>
                      <a:endParaRPr lang="en-US" sz="1700" dirty="0">
                        <a:effectLst/>
                        <a:latin typeface="Arial Nova Light" panose="020B0304020202020204" pitchFamily="34" charset="0"/>
                      </a:endParaRPr>
                    </a:p>
                    <a:p>
                      <a:pPr marL="0" marR="0">
                        <a:lnSpc>
                          <a:spcPct val="107000"/>
                        </a:lnSpc>
                        <a:spcBef>
                          <a:spcPts val="200"/>
                        </a:spcBef>
                        <a:spcAft>
                          <a:spcPts val="100"/>
                        </a:spcAft>
                        <a:tabLst>
                          <a:tab pos="228600" algn="l"/>
                        </a:tabLst>
                      </a:pPr>
                      <a:r>
                        <a:rPr lang="en-US" sz="1500" spc="5" dirty="0">
                          <a:effectLst/>
                          <a:latin typeface="Arial Nova Light" panose="020B0304020202020204" pitchFamily="34" charset="0"/>
                        </a:rPr>
                        <a:t>	B. Physical Exam</a:t>
                      </a:r>
                      <a:endParaRPr lang="en-US" sz="17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106274" marR="106274"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nSpc>
                          <a:spcPct val="107000"/>
                        </a:lnSpc>
                        <a:spcBef>
                          <a:spcPts val="200"/>
                        </a:spcBef>
                        <a:spcAft>
                          <a:spcPts val="100"/>
                        </a:spcAft>
                        <a:tabLst>
                          <a:tab pos="228600" algn="l"/>
                        </a:tabLst>
                      </a:pPr>
                      <a:r>
                        <a:rPr lang="en-US" sz="1500" dirty="0">
                          <a:effectLst/>
                          <a:latin typeface="Arial Nova Light" panose="020B0304020202020204" pitchFamily="34" charset="0"/>
                        </a:rPr>
                        <a:t>I. Assessment</a:t>
                      </a:r>
                      <a:endParaRPr lang="en-US" sz="1700" dirty="0">
                        <a:effectLst/>
                        <a:latin typeface="Arial Nova Light" panose="020B0304020202020204" pitchFamily="34" charset="0"/>
                      </a:endParaRPr>
                    </a:p>
                    <a:p>
                      <a:pPr marL="442595" marR="0" indent="-228600">
                        <a:lnSpc>
                          <a:spcPct val="107000"/>
                        </a:lnSpc>
                        <a:spcBef>
                          <a:spcPts val="200"/>
                        </a:spcBef>
                        <a:spcAft>
                          <a:spcPts val="100"/>
                        </a:spcAft>
                      </a:pPr>
                      <a:r>
                        <a:rPr lang="en-US" sz="1500" dirty="0">
                          <a:effectLst/>
                          <a:latin typeface="Arial Nova Light" panose="020B0304020202020204" pitchFamily="34" charset="0"/>
                        </a:rPr>
                        <a:t> </a:t>
                      </a:r>
                      <a:endParaRPr lang="en-US" sz="17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106274" marR="106274"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0001"/>
                  </a:ext>
                </a:extLst>
              </a:tr>
              <a:tr h="447109">
                <a:tc>
                  <a:txBody>
                    <a:bodyPr/>
                    <a:lstStyle/>
                    <a:p>
                      <a:pPr marL="0" marR="0" algn="l">
                        <a:lnSpc>
                          <a:spcPct val="107000"/>
                        </a:lnSpc>
                        <a:spcBef>
                          <a:spcPts val="200"/>
                        </a:spcBef>
                        <a:spcAft>
                          <a:spcPts val="100"/>
                        </a:spcAft>
                        <a:tabLst>
                          <a:tab pos="228600" algn="l"/>
                        </a:tabLst>
                      </a:pPr>
                      <a:r>
                        <a:rPr lang="en-US" sz="1500" dirty="0">
                          <a:effectLst/>
                          <a:latin typeface="Arial Nova Light" panose="020B0304020202020204" pitchFamily="34" charset="0"/>
                        </a:rPr>
                        <a:t>II. Diagnosis</a:t>
                      </a:r>
                      <a:endParaRPr lang="en-US" sz="17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106274" marR="106274"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a:lnSpc>
                          <a:spcPct val="107000"/>
                        </a:lnSpc>
                        <a:spcBef>
                          <a:spcPts val="200"/>
                        </a:spcBef>
                        <a:spcAft>
                          <a:spcPts val="100"/>
                        </a:spcAft>
                        <a:buNone/>
                        <a:tabLst>
                          <a:tab pos="228600" algn="l"/>
                        </a:tabLst>
                      </a:pPr>
                      <a:r>
                        <a:rPr lang="en-US" sz="1500" dirty="0">
                          <a:effectLst/>
                          <a:latin typeface="Arial Nova Light" panose="020B0304020202020204" pitchFamily="34" charset="0"/>
                        </a:rPr>
                        <a:t>II. Diagnosis</a:t>
                      </a:r>
                      <a:endParaRPr lang="en-US" sz="17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106274" marR="106274"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333595325"/>
                  </a:ext>
                </a:extLst>
              </a:tr>
              <a:tr h="1784647">
                <a:tc>
                  <a:txBody>
                    <a:bodyPr/>
                    <a:lstStyle/>
                    <a:p>
                      <a:pPr marL="0" marR="0">
                        <a:lnSpc>
                          <a:spcPct val="107000"/>
                        </a:lnSpc>
                        <a:spcBef>
                          <a:spcPts val="200"/>
                        </a:spcBef>
                        <a:spcAft>
                          <a:spcPts val="100"/>
                        </a:spcAft>
                        <a:tabLst>
                          <a:tab pos="228600" algn="l"/>
                        </a:tabLst>
                      </a:pPr>
                      <a:r>
                        <a:rPr lang="en-US" sz="1500" dirty="0">
                          <a:effectLst/>
                          <a:latin typeface="Arial Nova Light" panose="020B0304020202020204" pitchFamily="34" charset="0"/>
                        </a:rPr>
                        <a:t>III. Management</a:t>
                      </a:r>
                      <a:endParaRPr lang="en-US" sz="1700" dirty="0">
                        <a:effectLst/>
                        <a:latin typeface="Arial Nova Light" panose="020B0304020202020204" pitchFamily="34" charset="0"/>
                      </a:endParaRPr>
                    </a:p>
                    <a:p>
                      <a:pPr marL="228600" marR="0">
                        <a:lnSpc>
                          <a:spcPct val="107000"/>
                        </a:lnSpc>
                        <a:spcBef>
                          <a:spcPts val="200"/>
                        </a:spcBef>
                        <a:spcAft>
                          <a:spcPts val="100"/>
                        </a:spcAft>
                        <a:tabLst>
                          <a:tab pos="228600" algn="l"/>
                        </a:tabLst>
                      </a:pPr>
                      <a:r>
                        <a:rPr lang="en-US" sz="1500" dirty="0">
                          <a:effectLst/>
                          <a:latin typeface="Arial Nova Light" panose="020B0304020202020204" pitchFamily="34" charset="0"/>
                        </a:rPr>
                        <a:t>A.  Implementation, Evaluation, Revision</a:t>
                      </a:r>
                      <a:endParaRPr lang="en-US" sz="1700" dirty="0">
                        <a:effectLst/>
                        <a:latin typeface="Arial Nova Light" panose="020B0304020202020204" pitchFamily="34" charset="0"/>
                      </a:endParaRPr>
                    </a:p>
                    <a:p>
                      <a:pPr marL="228600" marR="0">
                        <a:lnSpc>
                          <a:spcPct val="107000"/>
                        </a:lnSpc>
                        <a:spcBef>
                          <a:spcPts val="200"/>
                        </a:spcBef>
                        <a:spcAft>
                          <a:spcPts val="100"/>
                        </a:spcAft>
                        <a:tabLst>
                          <a:tab pos="228600" algn="l"/>
                        </a:tabLst>
                      </a:pPr>
                      <a:r>
                        <a:rPr lang="en-US" sz="1500" dirty="0">
                          <a:effectLst/>
                          <a:latin typeface="Arial Nova Light" panose="020B0304020202020204" pitchFamily="34" charset="0"/>
                        </a:rPr>
                        <a:t>B.  Education, Collaboration, Referral</a:t>
                      </a:r>
                      <a:endParaRPr lang="en-US" sz="17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106274" marR="106274"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nSpc>
                          <a:spcPct val="107000"/>
                        </a:lnSpc>
                        <a:spcBef>
                          <a:spcPts val="200"/>
                        </a:spcBef>
                        <a:spcAft>
                          <a:spcPts val="100"/>
                        </a:spcAft>
                        <a:buNone/>
                        <a:tabLst>
                          <a:tab pos="228600" algn="l"/>
                        </a:tabLst>
                      </a:pPr>
                      <a:r>
                        <a:rPr lang="en-US" sz="1500" dirty="0">
                          <a:effectLst/>
                          <a:latin typeface="Arial Nova Light" panose="020B0304020202020204" pitchFamily="34" charset="0"/>
                        </a:rPr>
                        <a:t>III. Management</a:t>
                      </a:r>
                      <a:endParaRPr lang="en-US" sz="1700" dirty="0">
                        <a:effectLst/>
                        <a:latin typeface="Arial Nova Light" panose="020B0304020202020204" pitchFamily="34" charset="0"/>
                      </a:endParaRPr>
                    </a:p>
                    <a:p>
                      <a:pPr marL="571500" marR="0" indent="-342900">
                        <a:lnSpc>
                          <a:spcPct val="107000"/>
                        </a:lnSpc>
                        <a:spcBef>
                          <a:spcPts val="200"/>
                        </a:spcBef>
                        <a:spcAft>
                          <a:spcPts val="100"/>
                        </a:spcAft>
                        <a:buAutoNum type="alphaUcPeriod"/>
                        <a:tabLst>
                          <a:tab pos="228600" algn="l"/>
                        </a:tabLst>
                      </a:pPr>
                      <a:r>
                        <a:rPr lang="en-US" sz="1500" dirty="0">
                          <a:effectLst/>
                          <a:latin typeface="Arial Nova Light" panose="020B0304020202020204" pitchFamily="34" charset="0"/>
                        </a:rPr>
                        <a:t>Diagnostic Studies</a:t>
                      </a:r>
                      <a:endParaRPr lang="en-US" sz="1700" dirty="0">
                        <a:effectLst/>
                        <a:latin typeface="Arial Nova Light" panose="020B0304020202020204" pitchFamily="34" charset="0"/>
                      </a:endParaRPr>
                    </a:p>
                    <a:p>
                      <a:pPr marL="571500" marR="0" indent="-342900">
                        <a:lnSpc>
                          <a:spcPct val="107000"/>
                        </a:lnSpc>
                        <a:spcBef>
                          <a:spcPts val="200"/>
                        </a:spcBef>
                        <a:spcAft>
                          <a:spcPts val="100"/>
                        </a:spcAft>
                        <a:buAutoNum type="alphaUcPeriod" startAt="2"/>
                        <a:tabLst>
                          <a:tab pos="228600" algn="l"/>
                        </a:tabLst>
                      </a:pPr>
                      <a:r>
                        <a:rPr lang="en-US" sz="1500" dirty="0">
                          <a:effectLst/>
                          <a:latin typeface="Arial Nova Light" panose="020B0304020202020204" pitchFamily="34" charset="0"/>
                        </a:rPr>
                        <a:t>Therapeutic Interventions</a:t>
                      </a:r>
                      <a:endParaRPr lang="en-US" sz="1700" dirty="0">
                        <a:effectLst/>
                        <a:latin typeface="Arial Nova Light" panose="020B0304020202020204" pitchFamily="34" charset="0"/>
                      </a:endParaRPr>
                    </a:p>
                    <a:p>
                      <a:pPr marL="571500" marR="0" indent="-342900">
                        <a:lnSpc>
                          <a:spcPct val="107000"/>
                        </a:lnSpc>
                        <a:spcBef>
                          <a:spcPts val="200"/>
                        </a:spcBef>
                        <a:spcAft>
                          <a:spcPts val="100"/>
                        </a:spcAft>
                        <a:buAutoNum type="alphaUcPeriod" startAt="2"/>
                        <a:tabLst>
                          <a:tab pos="228600" algn="l"/>
                        </a:tabLst>
                      </a:pPr>
                      <a:r>
                        <a:rPr lang="en-US" sz="1500" dirty="0">
                          <a:effectLst/>
                          <a:latin typeface="Arial Nova Light" panose="020B0304020202020204" pitchFamily="34" charset="0"/>
                        </a:rPr>
                        <a:t>Collaboration, Referral, and Care             Coordination</a:t>
                      </a:r>
                      <a:endParaRPr lang="en-US" sz="1700" dirty="0">
                        <a:effectLst/>
                        <a:latin typeface="Arial Nova Light" panose="020B0304020202020204" pitchFamily="34" charset="0"/>
                      </a:endParaRPr>
                    </a:p>
                    <a:p>
                      <a:pPr marL="228600" marR="0">
                        <a:lnSpc>
                          <a:spcPct val="107000"/>
                        </a:lnSpc>
                        <a:spcBef>
                          <a:spcPts val="200"/>
                        </a:spcBef>
                        <a:spcAft>
                          <a:spcPts val="100"/>
                        </a:spcAft>
                        <a:tabLst>
                          <a:tab pos="228600" algn="l"/>
                        </a:tabLst>
                      </a:pPr>
                      <a:r>
                        <a:rPr lang="en-US" sz="1500" dirty="0">
                          <a:effectLst/>
                          <a:latin typeface="Arial Nova Light" panose="020B0304020202020204" pitchFamily="34" charset="0"/>
                        </a:rPr>
                        <a:t>D.   Education</a:t>
                      </a:r>
                      <a:endParaRPr lang="en-US" sz="17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106274" marR="106274"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8576570"/>
                  </a:ext>
                </a:extLst>
              </a:tr>
              <a:tr h="914400">
                <a:tc>
                  <a:txBody>
                    <a:bodyPr/>
                    <a:lstStyle/>
                    <a:p>
                      <a:pPr marL="0" marR="0">
                        <a:lnSpc>
                          <a:spcPct val="107000"/>
                        </a:lnSpc>
                        <a:spcBef>
                          <a:spcPts val="200"/>
                        </a:spcBef>
                        <a:spcAft>
                          <a:spcPts val="100"/>
                        </a:spcAft>
                        <a:tabLst>
                          <a:tab pos="228600" algn="l"/>
                        </a:tabLst>
                      </a:pPr>
                      <a:r>
                        <a:rPr lang="en-US" sz="1500" dirty="0">
                          <a:effectLst/>
                          <a:latin typeface="Arial Nova Light" panose="020B0304020202020204" pitchFamily="34" charset="0"/>
                        </a:rPr>
                        <a:t>IV. Professional Practice Role</a:t>
                      </a:r>
                      <a:endParaRPr lang="en-US" sz="17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106274" marR="106274"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a:lnSpc>
                          <a:spcPct val="107000"/>
                        </a:lnSpc>
                        <a:spcBef>
                          <a:spcPts val="200"/>
                        </a:spcBef>
                        <a:spcAft>
                          <a:spcPts val="100"/>
                        </a:spcAft>
                        <a:tabLst>
                          <a:tab pos="228600" algn="l"/>
                        </a:tabLst>
                      </a:pPr>
                      <a:r>
                        <a:rPr lang="en-US" sz="1500" dirty="0">
                          <a:effectLst/>
                          <a:latin typeface="Arial Nova Light" panose="020B0304020202020204" pitchFamily="34" charset="0"/>
                        </a:rPr>
                        <a:t>IV. Professional Role and Responsibilities</a:t>
                      </a:r>
                      <a:endParaRPr lang="en-US" sz="1700" dirty="0">
                        <a:effectLst/>
                        <a:latin typeface="Arial Nova Light" panose="020B0304020202020204" pitchFamily="34" charset="0"/>
                      </a:endParaRPr>
                    </a:p>
                    <a:p>
                      <a:pPr marL="442595" marR="0" indent="-228600">
                        <a:lnSpc>
                          <a:spcPct val="107000"/>
                        </a:lnSpc>
                        <a:spcBef>
                          <a:spcPts val="200"/>
                        </a:spcBef>
                        <a:spcAft>
                          <a:spcPts val="100"/>
                        </a:spcAft>
                      </a:pPr>
                      <a:r>
                        <a:rPr lang="en-US" sz="1500" dirty="0">
                          <a:effectLst/>
                          <a:latin typeface="Arial Nova Light" panose="020B0304020202020204" pitchFamily="34" charset="0"/>
                        </a:rPr>
                        <a:t>A.  </a:t>
                      </a:r>
                      <a:r>
                        <a:rPr lang="en-US" sz="1500" spc="5" dirty="0">
                          <a:effectLst/>
                          <a:latin typeface="Arial Nova Light" panose="020B0304020202020204" pitchFamily="34" charset="0"/>
                        </a:rPr>
                        <a:t>Leadership and Evidence-based Practice</a:t>
                      </a:r>
                      <a:endParaRPr lang="en-US" sz="1700" dirty="0">
                        <a:effectLst/>
                        <a:latin typeface="Arial Nova Light" panose="020B0304020202020204" pitchFamily="34" charset="0"/>
                      </a:endParaRPr>
                    </a:p>
                    <a:p>
                      <a:pPr marL="442595" marR="0" indent="-228600">
                        <a:lnSpc>
                          <a:spcPct val="107000"/>
                        </a:lnSpc>
                        <a:spcBef>
                          <a:spcPts val="200"/>
                        </a:spcBef>
                        <a:spcAft>
                          <a:spcPts val="100"/>
                        </a:spcAft>
                      </a:pPr>
                      <a:r>
                        <a:rPr lang="en-US" sz="1500" spc="5" dirty="0">
                          <a:effectLst/>
                          <a:latin typeface="Arial Nova Light" panose="020B0304020202020204" pitchFamily="34" charset="0"/>
                        </a:rPr>
                        <a:t>B.	  Legal and Ethical</a:t>
                      </a:r>
                      <a:endParaRPr lang="en-US" sz="1700" dirty="0">
                        <a:effectLst/>
                        <a:latin typeface="Arial Nova Light" panose="020B0304020202020204" pitchFamily="34" charset="0"/>
                        <a:ea typeface="Calibri" panose="020F0502020204030204" pitchFamily="34" charset="0"/>
                        <a:cs typeface="Times New Roman" panose="02020603050405020304" pitchFamily="18" charset="0"/>
                      </a:endParaRPr>
                    </a:p>
                  </a:txBody>
                  <a:tcPr marL="106274" marR="106274"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27946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55DEF94-DCA4-4E2C-AF9D-3AC6BFD2E116}"/>
              </a:ext>
            </a:extLst>
          </p:cNvPr>
          <p:cNvSpPr txBox="1">
            <a:spLocks/>
          </p:cNvSpPr>
          <p:nvPr/>
        </p:nvSpPr>
        <p:spPr>
          <a:xfrm>
            <a:off x="962400" y="793546"/>
            <a:ext cx="10571998" cy="970450"/>
          </a:xfrm>
          <a:prstGeom prst="rect">
            <a:avLst/>
          </a:prstGeom>
        </p:spPr>
        <p:txBody>
          <a:bodyPr vert="horz" lIns="91440" tIns="27432" rIns="91440" bIns="45720" rtlCol="0" anchor="b">
            <a:normAutofit fontScale="70000" lnSpcReduction="20000"/>
          </a:bodyPr>
          <a:lstStyle>
            <a:defPPr>
              <a:defRPr lang="en-US"/>
            </a:defPPr>
            <a:lvl1pPr defTabSz="914400">
              <a:lnSpc>
                <a:spcPct val="90000"/>
              </a:lnSpc>
              <a:spcBef>
                <a:spcPct val="0"/>
              </a:spcBef>
              <a:buNone/>
              <a:defRPr sz="5400" b="1" spc="-50" baseline="0">
                <a:solidFill>
                  <a:schemeClr val="accent1"/>
                </a:solidFill>
                <a:latin typeface="Arial Narrow" panose="020B0606020202030204" pitchFamily="34" charset="0"/>
                <a:ea typeface="+mj-ea"/>
                <a:cs typeface="+mj-c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dirty="0"/>
              <a:t>How the new study impacted the exam…</a:t>
            </a:r>
            <a:br>
              <a:rPr lang="en-US" dirty="0"/>
            </a:br>
            <a:r>
              <a:rPr lang="en-US" dirty="0"/>
              <a:t>PROCEDURES</a:t>
            </a:r>
          </a:p>
        </p:txBody>
      </p:sp>
      <p:graphicFrame>
        <p:nvGraphicFramePr>
          <p:cNvPr id="7" name="Table 6">
            <a:extLst>
              <a:ext uri="{FF2B5EF4-FFF2-40B4-BE49-F238E27FC236}">
                <a16:creationId xmlns:a16="http://schemas.microsoft.com/office/drawing/2014/main" id="{DACBBC49-12B9-4132-BD18-702351086EB0}"/>
              </a:ext>
            </a:extLst>
          </p:cNvPr>
          <p:cNvGraphicFramePr>
            <a:graphicFrameLocks noGrp="1"/>
          </p:cNvGraphicFramePr>
          <p:nvPr>
            <p:extLst>
              <p:ext uri="{D42A27DB-BD31-4B8C-83A1-F6EECF244321}">
                <p14:modId xmlns:p14="http://schemas.microsoft.com/office/powerpoint/2010/main" val="2939854995"/>
              </p:ext>
            </p:extLst>
          </p:nvPr>
        </p:nvGraphicFramePr>
        <p:xfrm>
          <a:off x="736169" y="1929311"/>
          <a:ext cx="10244380" cy="4680716"/>
        </p:xfrm>
        <a:graphic>
          <a:graphicData uri="http://schemas.openxmlformats.org/drawingml/2006/table">
            <a:tbl>
              <a:tblPr>
                <a:tableStyleId>{8A107856-5554-42FB-B03E-39F5DBC370BA}</a:tableStyleId>
              </a:tblPr>
              <a:tblGrid>
                <a:gridCol w="5122190">
                  <a:extLst>
                    <a:ext uri="{9D8B030D-6E8A-4147-A177-3AD203B41FA5}">
                      <a16:colId xmlns:a16="http://schemas.microsoft.com/office/drawing/2014/main" val="20001"/>
                    </a:ext>
                  </a:extLst>
                </a:gridCol>
                <a:gridCol w="5122190">
                  <a:extLst>
                    <a:ext uri="{9D8B030D-6E8A-4147-A177-3AD203B41FA5}">
                      <a16:colId xmlns:a16="http://schemas.microsoft.com/office/drawing/2014/main" val="20002"/>
                    </a:ext>
                  </a:extLst>
                </a:gridCol>
              </a:tblGrid>
              <a:tr h="599262">
                <a:tc>
                  <a:txBody>
                    <a:bodyPr/>
                    <a:lstStyle/>
                    <a:p>
                      <a:pPr algn="ctr" fontAlgn="ctr"/>
                      <a:r>
                        <a:rPr lang="en-US" sz="3200" b="1" u="none" strike="noStrike" dirty="0">
                          <a:latin typeface="Arial Nova Light" panose="020B0304020202020204" pitchFamily="34" charset="0"/>
                        </a:rPr>
                        <a:t>2013-14</a:t>
                      </a:r>
                      <a:endParaRPr lang="en-US" sz="3200" b="1" i="0" u="none" strike="noStrike" dirty="0">
                        <a:solidFill>
                          <a:schemeClr val="tx1"/>
                        </a:solidFill>
                        <a:latin typeface="Arial Nova Light" panose="020B03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3200" b="1" u="none" strike="noStrike" dirty="0">
                          <a:latin typeface="Arial Nova Light" panose="020B0304020202020204" pitchFamily="34" charset="0"/>
                        </a:rPr>
                        <a:t>2018-19</a:t>
                      </a:r>
                      <a:endParaRPr lang="en-US" sz="3200" b="1" i="0" u="none" strike="noStrike" dirty="0">
                        <a:solidFill>
                          <a:schemeClr val="tx1"/>
                        </a:solidFill>
                        <a:latin typeface="Arial Nova Light" panose="020B03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0000"/>
                  </a:ext>
                </a:extLst>
              </a:tr>
              <a:tr h="4081454">
                <a:tc>
                  <a:txBody>
                    <a:bodyPr/>
                    <a:lstStyle/>
                    <a:p>
                      <a:pPr marL="342900" indent="-342900">
                        <a:buFont typeface="Arial" panose="020B0604020202020204" pitchFamily="34" charset="0"/>
                        <a:buChar char="•"/>
                      </a:pPr>
                      <a:r>
                        <a:rPr lang="en-US" sz="1800" dirty="0">
                          <a:solidFill>
                            <a:schemeClr val="tx1"/>
                          </a:solidFill>
                          <a:latin typeface="Arial Nova Light" panose="020B0304020202020204" pitchFamily="34" charset="0"/>
                        </a:rPr>
                        <a:t>With past job analyses, </a:t>
                      </a:r>
                      <a:r>
                        <a:rPr lang="en-US" sz="1800" u="sng" dirty="0">
                          <a:solidFill>
                            <a:schemeClr val="tx1"/>
                          </a:solidFill>
                          <a:latin typeface="Arial Nova Light" panose="020B0304020202020204" pitchFamily="34" charset="0"/>
                        </a:rPr>
                        <a:t>none</a:t>
                      </a:r>
                      <a:r>
                        <a:rPr lang="en-US" sz="1800" dirty="0">
                          <a:solidFill>
                            <a:schemeClr val="tx1"/>
                          </a:solidFill>
                          <a:latin typeface="Arial Nova Light" panose="020B0304020202020204" pitchFamily="34" charset="0"/>
                        </a:rPr>
                        <a:t> of many surveyed </a:t>
                      </a:r>
                      <a:r>
                        <a:rPr lang="en-US" sz="1800" b="1" dirty="0">
                          <a:solidFill>
                            <a:schemeClr val="tx1"/>
                          </a:solidFill>
                          <a:latin typeface="Arial Nova Light" panose="020B0304020202020204" pitchFamily="34" charset="0"/>
                        </a:rPr>
                        <a:t>procedures</a:t>
                      </a:r>
                      <a:r>
                        <a:rPr lang="en-US" sz="1800" dirty="0">
                          <a:solidFill>
                            <a:schemeClr val="tx1"/>
                          </a:solidFill>
                          <a:latin typeface="Arial Nova Light" panose="020B0304020202020204" pitchFamily="34" charset="0"/>
                        </a:rPr>
                        <a:t> met validation criteria to be included on the exam.  </a:t>
                      </a:r>
                    </a:p>
                    <a:p>
                      <a:pPr marL="800100" lvl="1" indent="-342900">
                        <a:buFont typeface="Arial" panose="020B0604020202020204" pitchFamily="34" charset="0"/>
                        <a:buChar char="•"/>
                      </a:pPr>
                      <a:r>
                        <a:rPr lang="en-US" sz="1500" dirty="0">
                          <a:solidFill>
                            <a:schemeClr val="tx1"/>
                          </a:solidFill>
                          <a:latin typeface="Arial Nova Light" panose="020B0304020202020204" pitchFamily="34" charset="0"/>
                        </a:rPr>
                        <a:t>This means that there was not enough consistency in practice across the country such that new exam candidates could be tested specifically on elements of performing procedures. </a:t>
                      </a:r>
                    </a:p>
                    <a:p>
                      <a:pPr marL="457200" lvl="1" indent="0">
                        <a:buFont typeface="Arial" panose="020B0604020202020204" pitchFamily="34" charset="0"/>
                        <a:buNone/>
                      </a:pPr>
                      <a:endParaRPr lang="en-US" sz="1500" dirty="0">
                        <a:solidFill>
                          <a:schemeClr val="tx1"/>
                        </a:solidFill>
                        <a:latin typeface="Arial Nova Light" panose="020B0304020202020204" pitchFamily="34" charset="0"/>
                      </a:endParaRPr>
                    </a:p>
                    <a:p>
                      <a:pPr marL="342900" indent="-342900">
                        <a:buFont typeface="Arial" panose="020B0604020202020204" pitchFamily="34" charset="0"/>
                        <a:buChar char="•"/>
                      </a:pPr>
                      <a:r>
                        <a:rPr lang="en-US" sz="1800" dirty="0">
                          <a:solidFill>
                            <a:schemeClr val="tx1"/>
                          </a:solidFill>
                          <a:latin typeface="Arial Nova Light" panose="020B0304020202020204" pitchFamily="34" charset="0"/>
                        </a:rPr>
                        <a:t>There had been enough evidence to “thread” exam content with what were referred to as “</a:t>
                      </a:r>
                      <a:r>
                        <a:rPr lang="en-US" sz="1800" b="1" dirty="0">
                          <a:solidFill>
                            <a:schemeClr val="tx1"/>
                          </a:solidFill>
                          <a:latin typeface="Arial Nova Light" panose="020B0304020202020204" pitchFamily="34" charset="0"/>
                        </a:rPr>
                        <a:t>Technical Competencies</a:t>
                      </a:r>
                      <a:r>
                        <a:rPr lang="en-US" sz="1800" dirty="0">
                          <a:solidFill>
                            <a:schemeClr val="tx1"/>
                          </a:solidFill>
                          <a:latin typeface="Arial Nova Light" panose="020B0304020202020204" pitchFamily="34" charset="0"/>
                        </a:rPr>
                        <a:t>.” </a:t>
                      </a:r>
                    </a:p>
                    <a:p>
                      <a:pPr marL="800100" lvl="1" indent="-342900">
                        <a:buFont typeface="Arial" panose="020B0604020202020204" pitchFamily="34" charset="0"/>
                        <a:buChar char="•"/>
                      </a:pPr>
                      <a:r>
                        <a:rPr lang="en-US" sz="1500" dirty="0">
                          <a:solidFill>
                            <a:schemeClr val="tx1"/>
                          </a:solidFill>
                          <a:latin typeface="Arial Nova Light" panose="020B0304020202020204" pitchFamily="34" charset="0"/>
                        </a:rPr>
                        <a:t>Examples:  hemodynamic monitoring, interpretation of laboratory data such as cerebrospinal fluid, cultures, and interpretation of diagnostic results such as EKG, radiographic images, ultrasound. </a:t>
                      </a:r>
                    </a:p>
                  </a:txBody>
                  <a:tcPr marL="106274" marR="106274"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342900" indent="-342900" algn="l" defTabSz="914400" rtl="0" eaLnBrk="1" latinLnBrk="0" hangingPunct="1">
                        <a:buFont typeface="Arial" panose="020B0604020202020204" pitchFamily="34" charset="0"/>
                        <a:buChar char="•"/>
                      </a:pPr>
                      <a:r>
                        <a:rPr lang="en-US" sz="1800" kern="1200" dirty="0">
                          <a:solidFill>
                            <a:schemeClr val="tx1"/>
                          </a:solidFill>
                          <a:latin typeface="Arial Nova Light" panose="020B0304020202020204" pitchFamily="34" charset="0"/>
                          <a:ea typeface="+mn-ea"/>
                          <a:cs typeface="+mn-cs"/>
                        </a:rPr>
                        <a:t>This new outline represents the *first* opportunity to introduce </a:t>
                      </a:r>
                      <a:r>
                        <a:rPr lang="en-US" sz="1800" b="1" kern="1200" dirty="0">
                          <a:solidFill>
                            <a:schemeClr val="tx1"/>
                          </a:solidFill>
                          <a:latin typeface="Arial Nova Light" panose="020B0304020202020204" pitchFamily="34" charset="0"/>
                          <a:ea typeface="+mn-ea"/>
                          <a:cs typeface="+mn-cs"/>
                        </a:rPr>
                        <a:t>procedures</a:t>
                      </a:r>
                      <a:r>
                        <a:rPr lang="en-US" sz="1800" kern="1200" dirty="0">
                          <a:solidFill>
                            <a:schemeClr val="tx1"/>
                          </a:solidFill>
                          <a:latin typeface="Arial Nova Light" panose="020B0304020202020204" pitchFamily="34" charset="0"/>
                          <a:ea typeface="+mn-ea"/>
                          <a:cs typeface="+mn-cs"/>
                        </a:rPr>
                        <a:t>; the limited list of procedures on the next slide did meet validation criteria for inclusion. </a:t>
                      </a:r>
                    </a:p>
                    <a:p>
                      <a:pPr marL="0" indent="0" algn="l" defTabSz="914400" rtl="0" eaLnBrk="1" latinLnBrk="0" hangingPunct="1">
                        <a:buFont typeface="Arial" panose="020B0604020202020204" pitchFamily="34" charset="0"/>
                        <a:buNone/>
                      </a:pPr>
                      <a:endParaRPr lang="en-US" sz="1800" kern="1200" dirty="0">
                        <a:solidFill>
                          <a:schemeClr val="tx1"/>
                        </a:solidFill>
                        <a:latin typeface="Arial Nova Light" panose="020B0304020202020204" pitchFamily="34" charset="0"/>
                        <a:ea typeface="+mn-ea"/>
                        <a:cs typeface="+mn-cs"/>
                      </a:endParaRPr>
                    </a:p>
                    <a:p>
                      <a:pPr marL="342900" indent="-342900" algn="l" defTabSz="914400" rtl="0" eaLnBrk="1" latinLnBrk="0" hangingPunct="1">
                        <a:buFont typeface="Arial" panose="020B0604020202020204" pitchFamily="34" charset="0"/>
                        <a:buChar char="•"/>
                      </a:pPr>
                      <a:r>
                        <a:rPr lang="en-US" sz="1800" kern="1200" dirty="0">
                          <a:solidFill>
                            <a:schemeClr val="tx1"/>
                          </a:solidFill>
                          <a:latin typeface="Arial Nova Light" panose="020B0304020202020204" pitchFamily="34" charset="0"/>
                          <a:ea typeface="+mn-ea"/>
                          <a:cs typeface="+mn-cs"/>
                        </a:rPr>
                        <a:t>This now allows candidates to be tested on the knowledge needed to actually perform procedures. </a:t>
                      </a:r>
                    </a:p>
                    <a:p>
                      <a:pPr marL="342900" indent="-342900" algn="l" defTabSz="914400" rtl="0" eaLnBrk="1" latinLnBrk="0" hangingPunct="1">
                        <a:buFont typeface="Arial" panose="020B0604020202020204" pitchFamily="34" charset="0"/>
                        <a:buChar char="•"/>
                      </a:pPr>
                      <a:endParaRPr lang="en-US" sz="1800" kern="1200" dirty="0">
                        <a:solidFill>
                          <a:schemeClr val="tx1"/>
                        </a:solidFill>
                        <a:latin typeface="Arial Nova Light" panose="020B0304020202020204" pitchFamily="34" charset="0"/>
                        <a:ea typeface="+mn-ea"/>
                        <a:cs typeface="+mn-cs"/>
                      </a:endParaRPr>
                    </a:p>
                    <a:p>
                      <a:pPr marL="342900" indent="-342900" algn="l" defTabSz="914400" rtl="0" eaLnBrk="1" latinLnBrk="0" hangingPunct="1">
                        <a:buFont typeface="Arial" panose="020B0604020202020204" pitchFamily="34" charset="0"/>
                        <a:buChar char="•"/>
                      </a:pPr>
                      <a:endParaRPr lang="en-US" sz="1800" kern="1200" dirty="0">
                        <a:solidFill>
                          <a:schemeClr val="tx1"/>
                        </a:solidFill>
                        <a:latin typeface="Arial Nova Light" panose="020B0304020202020204" pitchFamily="34" charset="0"/>
                        <a:ea typeface="+mn-ea"/>
                        <a:cs typeface="+mn-cs"/>
                      </a:endParaRPr>
                    </a:p>
                    <a:p>
                      <a:pPr marL="0" indent="0" algn="l" defTabSz="914400" rtl="0" eaLnBrk="1" latinLnBrk="0" hangingPunct="1">
                        <a:buFont typeface="Arial" panose="020B0604020202020204" pitchFamily="34" charset="0"/>
                        <a:buNone/>
                      </a:pPr>
                      <a:endParaRPr lang="en-US" sz="1800" kern="1200" dirty="0">
                        <a:solidFill>
                          <a:schemeClr val="tx1"/>
                        </a:solidFill>
                        <a:latin typeface="Arial Nova Light" panose="020B0304020202020204" pitchFamily="34" charset="0"/>
                        <a:ea typeface="+mn-ea"/>
                        <a:cs typeface="+mn-cs"/>
                      </a:endParaRPr>
                    </a:p>
                    <a:p>
                      <a:pPr marL="0" indent="0" algn="l" defTabSz="914400" rtl="0" eaLnBrk="1" latinLnBrk="0" hangingPunct="1">
                        <a:buFont typeface="Arial" panose="020B0604020202020204" pitchFamily="34" charset="0"/>
                        <a:buNone/>
                      </a:pPr>
                      <a:endParaRPr lang="en-US" sz="1800" kern="1200" dirty="0">
                        <a:solidFill>
                          <a:schemeClr val="tx1"/>
                        </a:solidFill>
                        <a:latin typeface="Arial Nova Light" panose="020B0304020202020204" pitchFamily="34" charset="0"/>
                        <a:ea typeface="+mn-ea"/>
                        <a:cs typeface="+mn-cs"/>
                      </a:endParaRPr>
                    </a:p>
                    <a:p>
                      <a:pPr marL="0" indent="0" algn="ctr" defTabSz="914400" rtl="0" eaLnBrk="1" latinLnBrk="0" hangingPunct="1">
                        <a:buFont typeface="Arial" panose="020B0604020202020204" pitchFamily="34" charset="0"/>
                        <a:buNone/>
                      </a:pPr>
                      <a:r>
                        <a:rPr lang="en-US" sz="1800" kern="1200" dirty="0">
                          <a:solidFill>
                            <a:schemeClr val="tx1"/>
                          </a:solidFill>
                          <a:latin typeface="Arial Nova Light" panose="020B0304020202020204" pitchFamily="34" charset="0"/>
                          <a:ea typeface="+mn-ea"/>
                          <a:cs typeface="+mn-cs"/>
                        </a:rPr>
                        <a:t>(See next slide for listing)</a:t>
                      </a:r>
                    </a:p>
                  </a:txBody>
                  <a:tcPr marL="106274" marR="106274"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14035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3689" y="1795081"/>
            <a:ext cx="9872547" cy="4969929"/>
          </a:xfrm>
        </p:spPr>
        <p:txBody>
          <a:bodyPr>
            <a:normAutofit fontScale="85000" lnSpcReduction="10000"/>
          </a:bodyPr>
          <a:lstStyle/>
          <a:p>
            <a:pPr marL="342900" indent="-342900"/>
            <a:r>
              <a:rPr lang="en-US" b="0" dirty="0">
                <a:solidFill>
                  <a:schemeClr val="tx1"/>
                </a:solidFill>
                <a:latin typeface="Arial Nova Light" panose="020B0304020202020204" pitchFamily="34" charset="0"/>
                <a:cs typeface="Calibri" panose="020F0502020204030204" pitchFamily="34" charset="0"/>
              </a:rPr>
              <a:t>In the Management domain there is now a specific task related to procedures: </a:t>
            </a:r>
            <a:r>
              <a:rPr lang="en-US" b="0" i="1" dirty="0">
                <a:solidFill>
                  <a:schemeClr val="tx1"/>
                </a:solidFill>
                <a:latin typeface="Arial Nova Light" panose="020B0304020202020204" pitchFamily="34" charset="0"/>
                <a:cs typeface="Calibri" panose="020F0502020204030204" pitchFamily="34" charset="0"/>
              </a:rPr>
              <a:t>perform procedures as indicated</a:t>
            </a:r>
          </a:p>
          <a:p>
            <a:pPr marL="342900" indent="-342900"/>
            <a:r>
              <a:rPr lang="en-US" b="0" dirty="0">
                <a:solidFill>
                  <a:schemeClr val="tx1"/>
                </a:solidFill>
                <a:latin typeface="Arial Nova Light" panose="020B0304020202020204" pitchFamily="34" charset="0"/>
                <a:cs typeface="Calibri" panose="020F0502020204030204" pitchFamily="34" charset="0"/>
              </a:rPr>
              <a:t>Interpretation of diagnostic results and laboratory data are now tied to other management tasks in the content outline</a:t>
            </a:r>
          </a:p>
          <a:p>
            <a:pPr marL="342900" indent="-342900"/>
            <a:r>
              <a:rPr lang="en-US" b="0" dirty="0">
                <a:solidFill>
                  <a:schemeClr val="tx1"/>
                </a:solidFill>
                <a:latin typeface="Arial Nova Light" panose="020B0304020202020204" pitchFamily="34" charset="0"/>
                <a:cs typeface="Calibri" panose="020F0502020204030204" pitchFamily="34" charset="0"/>
              </a:rPr>
              <a:t>The 8 Procedures validated to be included on the exam are: </a:t>
            </a:r>
          </a:p>
          <a:p>
            <a:pPr marL="914400" lvl="1" indent="-457200">
              <a:buFont typeface="Wingdings" panose="05000000000000000000" pitchFamily="2" charset="2"/>
              <a:buChar char="ü"/>
            </a:pPr>
            <a:r>
              <a:rPr lang="en-US" sz="2100" dirty="0">
                <a:solidFill>
                  <a:schemeClr val="tx1"/>
                </a:solidFill>
                <a:latin typeface="Arial Nova Light" panose="020B0304020202020204" pitchFamily="34" charset="0"/>
              </a:rPr>
              <a:t>Airway adjunct</a:t>
            </a:r>
          </a:p>
          <a:p>
            <a:pPr marL="914400" lvl="1" indent="-457200">
              <a:buFont typeface="Wingdings" panose="05000000000000000000" pitchFamily="2" charset="2"/>
              <a:buChar char="ü"/>
            </a:pPr>
            <a:r>
              <a:rPr lang="en-US" sz="2100" dirty="0">
                <a:solidFill>
                  <a:schemeClr val="tx1"/>
                </a:solidFill>
                <a:latin typeface="Arial Nova Light" panose="020B0304020202020204" pitchFamily="34" charset="0"/>
              </a:rPr>
              <a:t>Central line insertion</a:t>
            </a:r>
          </a:p>
          <a:p>
            <a:pPr marL="914400" lvl="1" indent="-457200">
              <a:buFont typeface="Wingdings" panose="05000000000000000000" pitchFamily="2" charset="2"/>
              <a:buChar char="ü"/>
            </a:pPr>
            <a:r>
              <a:rPr lang="en-US" sz="2100" dirty="0">
                <a:solidFill>
                  <a:schemeClr val="tx1"/>
                </a:solidFill>
                <a:latin typeface="Arial Nova Light" panose="020B0304020202020204" pitchFamily="34" charset="0"/>
              </a:rPr>
              <a:t>Chest tube removal</a:t>
            </a:r>
          </a:p>
          <a:p>
            <a:pPr marL="914400" lvl="1" indent="-457200">
              <a:buFont typeface="Wingdings" panose="05000000000000000000" pitchFamily="2" charset="2"/>
              <a:buChar char="ü"/>
            </a:pPr>
            <a:r>
              <a:rPr lang="en-US" sz="2100" dirty="0">
                <a:solidFill>
                  <a:schemeClr val="tx1"/>
                </a:solidFill>
                <a:latin typeface="Arial Nova Light" panose="020B0304020202020204" pitchFamily="34" charset="0"/>
              </a:rPr>
              <a:t>Lumbar puncture</a:t>
            </a:r>
          </a:p>
          <a:p>
            <a:pPr marL="914400" lvl="1" indent="-457200">
              <a:buFont typeface="Wingdings" panose="05000000000000000000" pitchFamily="2" charset="2"/>
              <a:buChar char="ü"/>
            </a:pPr>
            <a:r>
              <a:rPr lang="en-US" sz="2100" dirty="0">
                <a:solidFill>
                  <a:schemeClr val="tx1"/>
                </a:solidFill>
                <a:latin typeface="Arial Nova Light" panose="020B0304020202020204" pitchFamily="34" charset="0"/>
              </a:rPr>
              <a:t>Procedural sedation</a:t>
            </a:r>
          </a:p>
          <a:p>
            <a:pPr marL="914400" lvl="1" indent="-457200">
              <a:buFont typeface="Wingdings" panose="05000000000000000000" pitchFamily="2" charset="2"/>
              <a:buChar char="ü"/>
            </a:pPr>
            <a:r>
              <a:rPr lang="en-US" sz="2100" dirty="0">
                <a:solidFill>
                  <a:schemeClr val="tx1"/>
                </a:solidFill>
                <a:latin typeface="Arial Nova Light" panose="020B0304020202020204" pitchFamily="34" charset="0"/>
              </a:rPr>
              <a:t>Ventilator management: invasive</a:t>
            </a:r>
          </a:p>
          <a:p>
            <a:pPr marL="914400" lvl="1" indent="-457200">
              <a:buFont typeface="Wingdings" panose="05000000000000000000" pitchFamily="2" charset="2"/>
              <a:buChar char="ü"/>
            </a:pPr>
            <a:r>
              <a:rPr lang="en-US" sz="2100" dirty="0">
                <a:solidFill>
                  <a:schemeClr val="tx1"/>
                </a:solidFill>
                <a:latin typeface="Arial Nova Light" panose="020B0304020202020204" pitchFamily="34" charset="0"/>
              </a:rPr>
              <a:t>Ventilator management: non-invasive</a:t>
            </a:r>
            <a:br>
              <a:rPr lang="en-US" sz="2100" dirty="0">
                <a:solidFill>
                  <a:schemeClr val="tx1"/>
                </a:solidFill>
                <a:latin typeface="Arial Nova Light" panose="020B0304020202020204" pitchFamily="34" charset="0"/>
              </a:rPr>
            </a:br>
            <a:endParaRPr lang="en-US" sz="2100" dirty="0">
              <a:solidFill>
                <a:schemeClr val="tx1"/>
              </a:solidFill>
              <a:latin typeface="Arial Nova Light" panose="020B0304020202020204" pitchFamily="34" charset="0"/>
            </a:endParaRPr>
          </a:p>
          <a:p>
            <a:pPr marL="0" indent="0" algn="ctr">
              <a:buNone/>
            </a:pPr>
            <a:r>
              <a:rPr lang="en-US" sz="1800" b="0" i="1" dirty="0">
                <a:solidFill>
                  <a:schemeClr val="tx1"/>
                </a:solidFill>
                <a:latin typeface="Arial Nova Light" panose="020B0304020202020204" pitchFamily="34" charset="0"/>
                <a:cs typeface="Calibri" panose="020F0502020204030204" pitchFamily="34" charset="0"/>
              </a:rPr>
              <a:t>Reminder: any exam questions on this content must be pre-tested before candidates are scored. </a:t>
            </a:r>
          </a:p>
        </p:txBody>
      </p:sp>
      <p:sp>
        <p:nvSpPr>
          <p:cNvPr id="5" name="Title 1">
            <a:extLst>
              <a:ext uri="{FF2B5EF4-FFF2-40B4-BE49-F238E27FC236}">
                <a16:creationId xmlns:a16="http://schemas.microsoft.com/office/drawing/2014/main" id="{3EE76A56-6644-4BBD-90AF-19FCC0054347}"/>
              </a:ext>
            </a:extLst>
          </p:cNvPr>
          <p:cNvSpPr txBox="1">
            <a:spLocks/>
          </p:cNvSpPr>
          <p:nvPr/>
        </p:nvSpPr>
        <p:spPr>
          <a:xfrm>
            <a:off x="962400" y="793546"/>
            <a:ext cx="10571998" cy="970450"/>
          </a:xfrm>
          <a:prstGeom prst="rect">
            <a:avLst/>
          </a:prstGeom>
        </p:spPr>
        <p:txBody>
          <a:bodyPr vert="horz" lIns="91440" tIns="27432" rIns="91440" bIns="45720" rtlCol="0" anchor="b">
            <a:normAutofit fontScale="70000" lnSpcReduction="20000"/>
          </a:bodyPr>
          <a:lstStyle>
            <a:defPPr>
              <a:defRPr lang="en-US"/>
            </a:defPPr>
            <a:lvl1pPr defTabSz="914400">
              <a:lnSpc>
                <a:spcPct val="90000"/>
              </a:lnSpc>
              <a:spcBef>
                <a:spcPct val="0"/>
              </a:spcBef>
              <a:buNone/>
              <a:defRPr sz="5400" b="1" spc="-50" baseline="0">
                <a:solidFill>
                  <a:schemeClr val="accent1"/>
                </a:solidFill>
                <a:latin typeface="Arial Narrow" panose="020B0606020202030204" pitchFamily="34" charset="0"/>
                <a:ea typeface="+mj-ea"/>
                <a:cs typeface="+mj-c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dirty="0"/>
              <a:t>How the new study impacted the exam…</a:t>
            </a:r>
            <a:br>
              <a:rPr lang="en-US" dirty="0"/>
            </a:br>
            <a:r>
              <a:rPr lang="en-US" dirty="0"/>
              <a:t>PROCEDURES</a:t>
            </a:r>
          </a:p>
        </p:txBody>
      </p:sp>
    </p:spTree>
    <p:extLst>
      <p:ext uri="{BB962C8B-B14F-4D97-AF65-F5344CB8AC3E}">
        <p14:creationId xmlns:p14="http://schemas.microsoft.com/office/powerpoint/2010/main" val="4086927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3690" y="1795081"/>
            <a:ext cx="3373103" cy="4969929"/>
          </a:xfrm>
        </p:spPr>
        <p:txBody>
          <a:bodyPr>
            <a:normAutofit/>
          </a:bodyPr>
          <a:lstStyle/>
          <a:p>
            <a:pPr marL="342900" indent="-342900"/>
            <a:r>
              <a:rPr lang="en-US" sz="2000" b="0" dirty="0">
                <a:solidFill>
                  <a:schemeClr val="tx1"/>
                </a:solidFill>
                <a:latin typeface="Arial Nova Light" panose="020B0304020202020204" pitchFamily="34" charset="0"/>
                <a:cs typeface="Calibri" panose="020F0502020204030204" pitchFamily="34" charset="0"/>
              </a:rPr>
              <a:t>Some clinical problems reworded</a:t>
            </a:r>
          </a:p>
          <a:p>
            <a:pPr marL="617220" lvl="1" indent="-342900"/>
            <a:r>
              <a:rPr lang="en-US" sz="1600" b="0" dirty="0">
                <a:solidFill>
                  <a:schemeClr val="tx1"/>
                </a:solidFill>
                <a:latin typeface="Arial Nova Light" panose="020B0304020202020204" pitchFamily="34" charset="0"/>
                <a:cs typeface="Calibri" panose="020F0502020204030204" pitchFamily="34" charset="0"/>
              </a:rPr>
              <a:t>Ex:  Pulmonology is now Respiratory</a:t>
            </a:r>
          </a:p>
          <a:p>
            <a:pPr marL="342900" indent="-342900"/>
            <a:r>
              <a:rPr lang="en-US" sz="2000" b="0" dirty="0">
                <a:solidFill>
                  <a:schemeClr val="tx1"/>
                </a:solidFill>
                <a:latin typeface="Arial Nova Light" panose="020B0304020202020204" pitchFamily="34" charset="0"/>
              </a:rPr>
              <a:t>Some clinical problems stand alone</a:t>
            </a:r>
          </a:p>
          <a:p>
            <a:pPr marL="617220" lvl="1" indent="-342900"/>
            <a:r>
              <a:rPr lang="en-US" sz="1600" dirty="0">
                <a:solidFill>
                  <a:schemeClr val="tx1"/>
                </a:solidFill>
                <a:latin typeface="Arial Nova Light" panose="020B0304020202020204" pitchFamily="34" charset="0"/>
              </a:rPr>
              <a:t>Ex: Genetics/ Metabolic are now separate problems with separate ranking</a:t>
            </a:r>
          </a:p>
          <a:p>
            <a:pPr marL="617220" lvl="1" indent="-342900"/>
            <a:r>
              <a:rPr lang="en-US" sz="1600" dirty="0">
                <a:solidFill>
                  <a:schemeClr val="tx1"/>
                </a:solidFill>
                <a:latin typeface="Arial Nova Light" panose="020B0304020202020204" pitchFamily="34" charset="0"/>
              </a:rPr>
              <a:t>There are now 21 clinical problems, compared to the former 18</a:t>
            </a:r>
          </a:p>
          <a:p>
            <a:pPr marL="342900" indent="-342900"/>
            <a:r>
              <a:rPr lang="en-US" sz="2000" b="0" dirty="0">
                <a:solidFill>
                  <a:schemeClr val="tx1"/>
                </a:solidFill>
                <a:latin typeface="Arial Nova Light" panose="020B0304020202020204" pitchFamily="34" charset="0"/>
              </a:rPr>
              <a:t>Some clinical problems combined</a:t>
            </a:r>
          </a:p>
          <a:p>
            <a:pPr marL="617220" lvl="1" indent="-342900"/>
            <a:r>
              <a:rPr lang="en-US" sz="1600" dirty="0">
                <a:solidFill>
                  <a:schemeClr val="tx1"/>
                </a:solidFill>
                <a:latin typeface="Arial Nova Light" panose="020B0304020202020204" pitchFamily="34" charset="0"/>
              </a:rPr>
              <a:t>Ex: Gastrointestinal / Nutrition </a:t>
            </a:r>
          </a:p>
        </p:txBody>
      </p:sp>
      <p:sp>
        <p:nvSpPr>
          <p:cNvPr id="5" name="Title 1">
            <a:extLst>
              <a:ext uri="{FF2B5EF4-FFF2-40B4-BE49-F238E27FC236}">
                <a16:creationId xmlns:a16="http://schemas.microsoft.com/office/drawing/2014/main" id="{3EE76A56-6644-4BBD-90AF-19FCC0054347}"/>
              </a:ext>
            </a:extLst>
          </p:cNvPr>
          <p:cNvSpPr txBox="1">
            <a:spLocks/>
          </p:cNvSpPr>
          <p:nvPr/>
        </p:nvSpPr>
        <p:spPr>
          <a:xfrm>
            <a:off x="962400" y="793546"/>
            <a:ext cx="10571998" cy="970450"/>
          </a:xfrm>
          <a:prstGeom prst="rect">
            <a:avLst/>
          </a:prstGeom>
        </p:spPr>
        <p:txBody>
          <a:bodyPr vert="horz" lIns="91440" tIns="27432" rIns="91440" bIns="45720" rtlCol="0" anchor="b">
            <a:normAutofit fontScale="70000" lnSpcReduction="20000"/>
          </a:bodyPr>
          <a:lstStyle>
            <a:defPPr>
              <a:defRPr lang="en-US"/>
            </a:defPPr>
            <a:lvl1pPr defTabSz="914400">
              <a:lnSpc>
                <a:spcPct val="90000"/>
              </a:lnSpc>
              <a:spcBef>
                <a:spcPct val="0"/>
              </a:spcBef>
              <a:buNone/>
              <a:defRPr sz="5400" b="1" spc="-50" baseline="0">
                <a:solidFill>
                  <a:schemeClr val="accent1"/>
                </a:solidFill>
                <a:latin typeface="Arial Narrow" panose="020B0606020202030204" pitchFamily="34" charset="0"/>
                <a:ea typeface="+mj-ea"/>
                <a:cs typeface="+mj-c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dirty="0"/>
              <a:t>How the new study impacted the exam…</a:t>
            </a:r>
            <a:br>
              <a:rPr lang="en-US" dirty="0"/>
            </a:br>
            <a:r>
              <a:rPr lang="en-US" dirty="0"/>
              <a:t>CLINICAL PROBLEM LIST</a:t>
            </a:r>
          </a:p>
        </p:txBody>
      </p:sp>
      <p:graphicFrame>
        <p:nvGraphicFramePr>
          <p:cNvPr id="4" name="Table 3">
            <a:extLst>
              <a:ext uri="{FF2B5EF4-FFF2-40B4-BE49-F238E27FC236}">
                <a16:creationId xmlns:a16="http://schemas.microsoft.com/office/drawing/2014/main" id="{2810B7BF-52DC-4236-8DD9-665EDCC45DA6}"/>
              </a:ext>
            </a:extLst>
          </p:cNvPr>
          <p:cNvGraphicFramePr>
            <a:graphicFrameLocks noGrp="1"/>
          </p:cNvGraphicFramePr>
          <p:nvPr>
            <p:extLst>
              <p:ext uri="{D42A27DB-BD31-4B8C-83A1-F6EECF244321}">
                <p14:modId xmlns:p14="http://schemas.microsoft.com/office/powerpoint/2010/main" val="727801757"/>
              </p:ext>
            </p:extLst>
          </p:nvPr>
        </p:nvGraphicFramePr>
        <p:xfrm>
          <a:off x="4370522" y="1795081"/>
          <a:ext cx="6408548" cy="4783950"/>
        </p:xfrm>
        <a:graphic>
          <a:graphicData uri="http://schemas.openxmlformats.org/drawingml/2006/table">
            <a:tbl>
              <a:tblPr>
                <a:tableStyleId>{8A107856-5554-42FB-B03E-39F5DBC370BA}</a:tableStyleId>
              </a:tblPr>
              <a:tblGrid>
                <a:gridCol w="3204274">
                  <a:extLst>
                    <a:ext uri="{9D8B030D-6E8A-4147-A177-3AD203B41FA5}">
                      <a16:colId xmlns:a16="http://schemas.microsoft.com/office/drawing/2014/main" val="20001"/>
                    </a:ext>
                  </a:extLst>
                </a:gridCol>
                <a:gridCol w="3204274">
                  <a:extLst>
                    <a:ext uri="{9D8B030D-6E8A-4147-A177-3AD203B41FA5}">
                      <a16:colId xmlns:a16="http://schemas.microsoft.com/office/drawing/2014/main" val="20002"/>
                    </a:ext>
                  </a:extLst>
                </a:gridCol>
              </a:tblGrid>
              <a:tr h="645722">
                <a:tc>
                  <a:txBody>
                    <a:bodyPr/>
                    <a:lstStyle/>
                    <a:p>
                      <a:pPr algn="ctr" fontAlgn="ctr"/>
                      <a:r>
                        <a:rPr lang="en-US" sz="3200" b="1" u="none" strike="noStrike" dirty="0">
                          <a:latin typeface="Arial Nova Light" panose="020B0304020202020204" pitchFamily="34" charset="0"/>
                        </a:rPr>
                        <a:t>2013-14</a:t>
                      </a:r>
                      <a:endParaRPr lang="en-US" sz="3200" b="1" i="0" u="none" strike="noStrike" dirty="0">
                        <a:solidFill>
                          <a:schemeClr val="tx1"/>
                        </a:solidFill>
                        <a:latin typeface="Arial Nova Light" panose="020B03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3200" b="1" u="none" strike="noStrike" dirty="0">
                          <a:latin typeface="Arial Nova Light" panose="020B0304020202020204" pitchFamily="34" charset="0"/>
                        </a:rPr>
                        <a:t>2018-19</a:t>
                      </a:r>
                      <a:endParaRPr lang="en-US" sz="3200" b="1" i="0" u="none" strike="noStrike" dirty="0">
                        <a:solidFill>
                          <a:schemeClr val="tx1"/>
                        </a:solidFill>
                        <a:latin typeface="Arial Nova Light" panose="020B03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0000"/>
                  </a:ext>
                </a:extLst>
              </a:tr>
              <a:tr h="4138228">
                <a:tc>
                  <a:txBody>
                    <a:bodyPr/>
                    <a:lstStyle/>
                    <a:p>
                      <a:pPr marL="287338" indent="-287338">
                        <a:buFont typeface="+mj-lt"/>
                        <a:buAutoNum type="arabicPeriod"/>
                      </a:pPr>
                      <a:r>
                        <a:rPr lang="en-US" sz="1200" dirty="0">
                          <a:latin typeface="Arial Nova Light" panose="020B0304020202020204" pitchFamily="34" charset="0"/>
                        </a:rPr>
                        <a:t>Pulmonology </a:t>
                      </a:r>
                    </a:p>
                    <a:p>
                      <a:pPr marL="287338" indent="-287338">
                        <a:buFont typeface="+mj-lt"/>
                        <a:buAutoNum type="arabicPeriod"/>
                      </a:pPr>
                      <a:r>
                        <a:rPr lang="en-US" sz="1200" dirty="0">
                          <a:latin typeface="Arial Nova Light" panose="020B0304020202020204" pitchFamily="34" charset="0"/>
                        </a:rPr>
                        <a:t>Cardiology</a:t>
                      </a:r>
                    </a:p>
                    <a:p>
                      <a:pPr marL="287338" indent="-287338">
                        <a:buFont typeface="+mj-lt"/>
                        <a:buAutoNum type="arabicPeriod"/>
                      </a:pPr>
                      <a:r>
                        <a:rPr lang="en-US" sz="1200" dirty="0">
                          <a:latin typeface="Arial Nova Light" panose="020B0304020202020204" pitchFamily="34" charset="0"/>
                        </a:rPr>
                        <a:t>Infectious Diseases </a:t>
                      </a:r>
                    </a:p>
                    <a:p>
                      <a:pPr marL="287338" indent="-287338">
                        <a:buFont typeface="+mj-lt"/>
                        <a:buAutoNum type="arabicPeriod"/>
                      </a:pPr>
                      <a:r>
                        <a:rPr lang="en-US" sz="1200" dirty="0">
                          <a:latin typeface="Arial Nova Light" panose="020B0304020202020204" pitchFamily="34" charset="0"/>
                        </a:rPr>
                        <a:t>Trauma/Burns/Maltreatment </a:t>
                      </a:r>
                    </a:p>
                    <a:p>
                      <a:pPr marL="287338" indent="-287338">
                        <a:buFont typeface="+mj-lt"/>
                        <a:buAutoNum type="arabicPeriod"/>
                      </a:pPr>
                      <a:r>
                        <a:rPr lang="en-US" sz="1200" dirty="0">
                          <a:latin typeface="Arial Nova Light" panose="020B0304020202020204" pitchFamily="34" charset="0"/>
                        </a:rPr>
                        <a:t>Neurology/Neurosurgery </a:t>
                      </a:r>
                    </a:p>
                    <a:p>
                      <a:pPr marL="287338" indent="-287338">
                        <a:buFont typeface="+mj-lt"/>
                        <a:buAutoNum type="arabicPeriod"/>
                      </a:pPr>
                      <a:r>
                        <a:rPr lang="en-US" sz="1200" dirty="0">
                          <a:latin typeface="Arial Nova Light" panose="020B0304020202020204" pitchFamily="34" charset="0"/>
                        </a:rPr>
                        <a:t>Oncology </a:t>
                      </a:r>
                    </a:p>
                    <a:p>
                      <a:pPr marL="287338" indent="-287338">
                        <a:buFont typeface="+mj-lt"/>
                        <a:buAutoNum type="arabicPeriod"/>
                      </a:pPr>
                      <a:r>
                        <a:rPr lang="en-US" sz="1200" dirty="0">
                          <a:latin typeface="Arial Nova Light" panose="020B0304020202020204" pitchFamily="34" charset="0"/>
                        </a:rPr>
                        <a:t>Gastrointestinal </a:t>
                      </a:r>
                    </a:p>
                    <a:p>
                      <a:pPr marL="287338" indent="-287338">
                        <a:buFont typeface="+mj-lt"/>
                        <a:buAutoNum type="arabicPeriod"/>
                      </a:pPr>
                      <a:r>
                        <a:rPr lang="en-US" sz="1200" dirty="0">
                          <a:latin typeface="Arial Nova Light" panose="020B0304020202020204" pitchFamily="34" charset="0"/>
                        </a:rPr>
                        <a:t>Pain/Sedation </a:t>
                      </a:r>
                    </a:p>
                    <a:p>
                      <a:pPr marL="287338" indent="-287338">
                        <a:buFont typeface="+mj-lt"/>
                        <a:buAutoNum type="arabicPeriod"/>
                      </a:pPr>
                      <a:r>
                        <a:rPr lang="en-US" sz="1200" dirty="0">
                          <a:latin typeface="Arial Nova Light" panose="020B0304020202020204" pitchFamily="34" charset="0"/>
                        </a:rPr>
                        <a:t>Musculoskeletal </a:t>
                      </a:r>
                    </a:p>
                    <a:p>
                      <a:pPr marL="287338" indent="-287338">
                        <a:buFont typeface="+mj-lt"/>
                        <a:buAutoNum type="arabicPeriod"/>
                      </a:pPr>
                      <a:r>
                        <a:rPr lang="en-US" sz="1200" dirty="0">
                          <a:latin typeface="Arial Nova Light" panose="020B0304020202020204" pitchFamily="34" charset="0"/>
                        </a:rPr>
                        <a:t>Otolaryngology/Cranio-facial/Dental </a:t>
                      </a:r>
                    </a:p>
                    <a:p>
                      <a:pPr marL="287338" indent="-287338">
                        <a:buFont typeface="+mj-lt"/>
                        <a:buAutoNum type="arabicPeriod"/>
                      </a:pPr>
                      <a:r>
                        <a:rPr lang="en-US" sz="1200" dirty="0">
                          <a:latin typeface="Arial Nova Light" panose="020B0304020202020204" pitchFamily="34" charset="0"/>
                        </a:rPr>
                        <a:t>Hematology </a:t>
                      </a:r>
                    </a:p>
                    <a:p>
                      <a:pPr marL="287338" indent="-287338">
                        <a:buFont typeface="+mj-lt"/>
                        <a:buAutoNum type="arabicPeriod"/>
                      </a:pPr>
                      <a:r>
                        <a:rPr lang="en-US" sz="1200" dirty="0">
                          <a:latin typeface="Arial Nova Light" panose="020B0304020202020204" pitchFamily="34" charset="0"/>
                        </a:rPr>
                        <a:t>Renal </a:t>
                      </a:r>
                    </a:p>
                    <a:p>
                      <a:pPr marL="287338" indent="-287338">
                        <a:buFont typeface="+mj-lt"/>
                        <a:buAutoNum type="arabicPeriod"/>
                      </a:pPr>
                      <a:r>
                        <a:rPr lang="en-US" sz="1200" dirty="0">
                          <a:latin typeface="Arial Nova Light" panose="020B0304020202020204" pitchFamily="34" charset="0"/>
                        </a:rPr>
                        <a:t>Allergy / Immunology / Rheumatology </a:t>
                      </a:r>
                    </a:p>
                    <a:p>
                      <a:pPr marL="287338" indent="-287338">
                        <a:buFont typeface="+mj-lt"/>
                        <a:buAutoNum type="arabicPeriod"/>
                      </a:pPr>
                      <a:r>
                        <a:rPr lang="en-US" sz="1200" dirty="0">
                          <a:latin typeface="Arial Nova Light" panose="020B0304020202020204" pitchFamily="34" charset="0"/>
                        </a:rPr>
                        <a:t>Dermatology </a:t>
                      </a:r>
                    </a:p>
                    <a:p>
                      <a:pPr marL="287338" indent="-287338">
                        <a:buFont typeface="+mj-lt"/>
                        <a:buAutoNum type="arabicPeriod"/>
                      </a:pPr>
                      <a:r>
                        <a:rPr lang="en-US" sz="1200" dirty="0">
                          <a:latin typeface="Arial Nova Light" panose="020B0304020202020204" pitchFamily="34" charset="0"/>
                        </a:rPr>
                        <a:t>Endocrinology </a:t>
                      </a:r>
                    </a:p>
                    <a:p>
                      <a:pPr marL="287338" indent="-287338">
                        <a:buFont typeface="+mj-lt"/>
                        <a:buAutoNum type="arabicPeriod"/>
                      </a:pPr>
                      <a:r>
                        <a:rPr lang="en-US" sz="1200" dirty="0">
                          <a:latin typeface="Arial Nova Light" panose="020B0304020202020204" pitchFamily="34" charset="0"/>
                        </a:rPr>
                        <a:t>Genetics/Metabolic </a:t>
                      </a:r>
                    </a:p>
                    <a:p>
                      <a:pPr marL="287338" indent="-287338">
                        <a:buFont typeface="+mj-lt"/>
                        <a:buAutoNum type="arabicPeriod"/>
                      </a:pPr>
                      <a:r>
                        <a:rPr lang="en-US" sz="1200" dirty="0">
                          <a:latin typeface="Arial Nova Light" panose="020B0304020202020204" pitchFamily="34" charset="0"/>
                        </a:rPr>
                        <a:t>Genitourinary </a:t>
                      </a:r>
                    </a:p>
                    <a:p>
                      <a:pPr marL="287338" indent="-287338">
                        <a:buFont typeface="+mj-lt"/>
                        <a:buAutoNum type="arabicPeriod"/>
                      </a:pPr>
                      <a:r>
                        <a:rPr lang="en-US" sz="1200" dirty="0">
                          <a:latin typeface="Arial Nova Light" panose="020B0304020202020204" pitchFamily="34" charset="0"/>
                        </a:rPr>
                        <a:t>Toxicology</a:t>
                      </a:r>
                      <a:endParaRPr lang="en-US" sz="1600" dirty="0">
                        <a:solidFill>
                          <a:schemeClr val="tx1"/>
                        </a:solidFill>
                        <a:latin typeface="Arial Nova Light" panose="020B0304020202020204" pitchFamily="34" charset="0"/>
                      </a:endParaRPr>
                    </a:p>
                  </a:txBody>
                  <a:tcPr marL="106274" marR="106274"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lgn="l" defTabSz="914400" rtl="0" eaLnBrk="1" latinLnBrk="0" hangingPunct="1">
                        <a:buFont typeface="+mj-lt"/>
                        <a:buAutoNum type="arabicPeriod"/>
                      </a:pPr>
                      <a:r>
                        <a:rPr lang="en-US" sz="1200" kern="1200" dirty="0">
                          <a:solidFill>
                            <a:schemeClr val="dk1"/>
                          </a:solidFill>
                          <a:latin typeface="Arial Nova Light" panose="020B0304020202020204" pitchFamily="34" charset="0"/>
                          <a:ea typeface="+mn-ea"/>
                          <a:cs typeface="+mn-cs"/>
                        </a:rPr>
                        <a:t>Respiratory</a:t>
                      </a:r>
                    </a:p>
                    <a:p>
                      <a:pPr marL="228600" indent="-228600" algn="l" defTabSz="914400" rtl="0" eaLnBrk="1" latinLnBrk="0" hangingPunct="1">
                        <a:buFont typeface="+mj-lt"/>
                        <a:buAutoNum type="arabicPeriod"/>
                      </a:pPr>
                      <a:r>
                        <a:rPr lang="en-US" sz="1200" kern="1200" dirty="0">
                          <a:solidFill>
                            <a:schemeClr val="dk1"/>
                          </a:solidFill>
                          <a:latin typeface="Arial Nova Light" panose="020B0304020202020204" pitchFamily="34" charset="0"/>
                          <a:ea typeface="+mn-ea"/>
                          <a:cs typeface="+mn-cs"/>
                        </a:rPr>
                        <a:t>Infectious Disease</a:t>
                      </a:r>
                    </a:p>
                    <a:p>
                      <a:pPr marL="228600" indent="-228600" algn="l" defTabSz="914400" rtl="0" eaLnBrk="1" latinLnBrk="0" hangingPunct="1">
                        <a:buFont typeface="+mj-lt"/>
                        <a:buAutoNum type="arabicPeriod"/>
                      </a:pPr>
                      <a:r>
                        <a:rPr lang="en-US" sz="1200" kern="1200" dirty="0">
                          <a:solidFill>
                            <a:schemeClr val="dk1"/>
                          </a:solidFill>
                          <a:latin typeface="Arial Nova Light" panose="020B0304020202020204" pitchFamily="34" charset="0"/>
                          <a:ea typeface="+mn-ea"/>
                          <a:cs typeface="+mn-cs"/>
                        </a:rPr>
                        <a:t>Gastrointestinal/Nutrition</a:t>
                      </a:r>
                    </a:p>
                    <a:p>
                      <a:pPr marL="228600" indent="-228600" algn="l" defTabSz="914400" rtl="0" eaLnBrk="1" latinLnBrk="0" hangingPunct="1">
                        <a:buFont typeface="+mj-lt"/>
                        <a:buAutoNum type="arabicPeriod"/>
                      </a:pPr>
                      <a:r>
                        <a:rPr lang="en-US" sz="1200" kern="1200" dirty="0">
                          <a:solidFill>
                            <a:schemeClr val="dk1"/>
                          </a:solidFill>
                          <a:latin typeface="Arial Nova Light" panose="020B0304020202020204" pitchFamily="34" charset="0"/>
                          <a:ea typeface="+mn-ea"/>
                          <a:cs typeface="+mn-cs"/>
                        </a:rPr>
                        <a:t>Pain/Sedation</a:t>
                      </a:r>
                    </a:p>
                    <a:p>
                      <a:pPr marL="228600" indent="-228600" algn="l" defTabSz="914400" rtl="0" eaLnBrk="1" latinLnBrk="0" hangingPunct="1">
                        <a:buFont typeface="+mj-lt"/>
                        <a:buAutoNum type="arabicPeriod"/>
                      </a:pPr>
                      <a:r>
                        <a:rPr lang="en-US" sz="1200" kern="1200" dirty="0">
                          <a:solidFill>
                            <a:schemeClr val="dk1"/>
                          </a:solidFill>
                          <a:latin typeface="Arial Nova Light" panose="020B0304020202020204" pitchFamily="34" charset="0"/>
                          <a:ea typeface="+mn-ea"/>
                          <a:cs typeface="+mn-cs"/>
                        </a:rPr>
                        <a:t>Neurologic</a:t>
                      </a:r>
                    </a:p>
                    <a:p>
                      <a:pPr marL="228600" indent="-228600" algn="l" defTabSz="914400" rtl="0" eaLnBrk="1" latinLnBrk="0" hangingPunct="1">
                        <a:buFont typeface="+mj-lt"/>
                        <a:buAutoNum type="arabicPeriod"/>
                      </a:pPr>
                      <a:r>
                        <a:rPr lang="en-US" sz="1200" kern="1200" dirty="0">
                          <a:solidFill>
                            <a:schemeClr val="dk1"/>
                          </a:solidFill>
                          <a:latin typeface="Arial Nova Light" panose="020B0304020202020204" pitchFamily="34" charset="0"/>
                          <a:ea typeface="+mn-ea"/>
                          <a:cs typeface="+mn-cs"/>
                        </a:rPr>
                        <a:t>Cardiac</a:t>
                      </a:r>
                    </a:p>
                    <a:p>
                      <a:pPr marL="228600" indent="-228600" algn="l" defTabSz="914400" rtl="0" eaLnBrk="1" latinLnBrk="0" hangingPunct="1">
                        <a:buFont typeface="+mj-lt"/>
                        <a:buAutoNum type="arabicPeriod"/>
                      </a:pPr>
                      <a:r>
                        <a:rPr lang="en-US" sz="1200" kern="1200" dirty="0">
                          <a:solidFill>
                            <a:schemeClr val="dk1"/>
                          </a:solidFill>
                          <a:latin typeface="Arial Nova Light" panose="020B0304020202020204" pitchFamily="34" charset="0"/>
                          <a:ea typeface="+mn-ea"/>
                          <a:cs typeface="+mn-cs"/>
                        </a:rPr>
                        <a:t>Oncologic</a:t>
                      </a:r>
                    </a:p>
                    <a:p>
                      <a:pPr marL="228600" indent="-228600" algn="l" defTabSz="914400" rtl="0" eaLnBrk="1" latinLnBrk="0" hangingPunct="1">
                        <a:buFont typeface="+mj-lt"/>
                        <a:buAutoNum type="arabicPeriod"/>
                      </a:pPr>
                      <a:r>
                        <a:rPr lang="en-US" sz="1200" kern="1200" dirty="0">
                          <a:solidFill>
                            <a:schemeClr val="dk1"/>
                          </a:solidFill>
                          <a:latin typeface="Arial Nova Light" panose="020B0304020202020204" pitchFamily="34" charset="0"/>
                          <a:ea typeface="+mn-ea"/>
                          <a:cs typeface="+mn-cs"/>
                        </a:rPr>
                        <a:t>Trauma/Burns/Maltreatment</a:t>
                      </a:r>
                    </a:p>
                    <a:p>
                      <a:pPr marL="228600" indent="-228600" algn="l" defTabSz="914400" rtl="0" eaLnBrk="1" latinLnBrk="0" hangingPunct="1">
                        <a:buFont typeface="+mj-lt"/>
                        <a:buAutoNum type="arabicPeriod"/>
                      </a:pPr>
                      <a:r>
                        <a:rPr lang="en-US" sz="1200" kern="1200" dirty="0">
                          <a:solidFill>
                            <a:schemeClr val="dk1"/>
                          </a:solidFill>
                          <a:latin typeface="Arial Nova Light" panose="020B0304020202020204" pitchFamily="34" charset="0"/>
                          <a:ea typeface="+mn-ea"/>
                          <a:cs typeface="+mn-cs"/>
                        </a:rPr>
                        <a:t>Hematologic</a:t>
                      </a:r>
                    </a:p>
                    <a:p>
                      <a:pPr marL="228600" indent="-228600" algn="l" defTabSz="914400" rtl="0" eaLnBrk="1" latinLnBrk="0" hangingPunct="1">
                        <a:buFont typeface="+mj-lt"/>
                        <a:buAutoNum type="arabicPeriod"/>
                      </a:pPr>
                      <a:r>
                        <a:rPr lang="en-US" sz="1200" kern="1200" dirty="0">
                          <a:solidFill>
                            <a:schemeClr val="dk1"/>
                          </a:solidFill>
                          <a:latin typeface="Arial Nova Light" panose="020B0304020202020204" pitchFamily="34" charset="0"/>
                          <a:ea typeface="+mn-ea"/>
                          <a:cs typeface="+mn-cs"/>
                        </a:rPr>
                        <a:t>Palliative/End of Life</a:t>
                      </a:r>
                    </a:p>
                    <a:p>
                      <a:pPr marL="228600" indent="-228600" algn="l" defTabSz="914400" rtl="0" eaLnBrk="1" latinLnBrk="0" hangingPunct="1">
                        <a:buFont typeface="+mj-lt"/>
                        <a:buAutoNum type="arabicPeriod"/>
                      </a:pPr>
                      <a:r>
                        <a:rPr lang="en-US" sz="1200" kern="1200" dirty="0">
                          <a:solidFill>
                            <a:schemeClr val="dk1"/>
                          </a:solidFill>
                          <a:latin typeface="Arial Nova Light" panose="020B0304020202020204" pitchFamily="34" charset="0"/>
                          <a:ea typeface="+mn-ea"/>
                          <a:cs typeface="+mn-cs"/>
                        </a:rPr>
                        <a:t>Renal</a:t>
                      </a:r>
                    </a:p>
                    <a:p>
                      <a:pPr marL="228600" indent="-228600" algn="l" defTabSz="914400" rtl="0" eaLnBrk="1" latinLnBrk="0" hangingPunct="1">
                        <a:buFont typeface="+mj-lt"/>
                        <a:buAutoNum type="arabicPeriod"/>
                      </a:pPr>
                      <a:r>
                        <a:rPr lang="en-US" sz="1200" kern="1200" dirty="0">
                          <a:solidFill>
                            <a:schemeClr val="dk1"/>
                          </a:solidFill>
                          <a:latin typeface="Arial Nova Light" panose="020B0304020202020204" pitchFamily="34" charset="0"/>
                          <a:ea typeface="+mn-ea"/>
                          <a:cs typeface="+mn-cs"/>
                        </a:rPr>
                        <a:t>Musculoskeletal</a:t>
                      </a:r>
                    </a:p>
                    <a:p>
                      <a:pPr marL="228600" indent="-228600" algn="l" defTabSz="914400" rtl="0" eaLnBrk="1" latinLnBrk="0" hangingPunct="1">
                        <a:buFont typeface="+mj-lt"/>
                        <a:buAutoNum type="arabicPeriod"/>
                      </a:pPr>
                      <a:r>
                        <a:rPr lang="en-US" sz="1200" kern="1200" dirty="0">
                          <a:solidFill>
                            <a:schemeClr val="dk1"/>
                          </a:solidFill>
                          <a:latin typeface="Arial Nova Light" panose="020B0304020202020204" pitchFamily="34" charset="0"/>
                          <a:ea typeface="+mn-ea"/>
                          <a:cs typeface="+mn-cs"/>
                        </a:rPr>
                        <a:t>Endocrine</a:t>
                      </a:r>
                    </a:p>
                    <a:p>
                      <a:pPr marL="228600" indent="-228600" algn="l" defTabSz="914400" rtl="0" eaLnBrk="1" latinLnBrk="0" hangingPunct="1">
                        <a:buFont typeface="+mj-lt"/>
                        <a:buAutoNum type="arabicPeriod"/>
                      </a:pPr>
                      <a:r>
                        <a:rPr lang="en-US" sz="1200" kern="1200" dirty="0">
                          <a:solidFill>
                            <a:schemeClr val="dk1"/>
                          </a:solidFill>
                          <a:latin typeface="Arial Nova Light" panose="020B0304020202020204" pitchFamily="34" charset="0"/>
                          <a:ea typeface="+mn-ea"/>
                          <a:cs typeface="+mn-cs"/>
                        </a:rPr>
                        <a:t>Behavioral/Mental Health</a:t>
                      </a:r>
                    </a:p>
                    <a:p>
                      <a:pPr marL="228600" indent="-228600" algn="l" defTabSz="914400" rtl="0" eaLnBrk="1" latinLnBrk="0" hangingPunct="1">
                        <a:buFont typeface="+mj-lt"/>
                        <a:buAutoNum type="arabicPeriod"/>
                      </a:pPr>
                      <a:r>
                        <a:rPr lang="en-US" sz="1200" kern="1200" dirty="0">
                          <a:solidFill>
                            <a:schemeClr val="dk1"/>
                          </a:solidFill>
                          <a:latin typeface="Arial Nova Light" panose="020B0304020202020204" pitchFamily="34" charset="0"/>
                          <a:ea typeface="+mn-ea"/>
                          <a:cs typeface="+mn-cs"/>
                        </a:rPr>
                        <a:t>Genetic</a:t>
                      </a:r>
                    </a:p>
                    <a:p>
                      <a:pPr marL="228600" indent="-228600" algn="l" defTabSz="914400" rtl="0" eaLnBrk="1" latinLnBrk="0" hangingPunct="1">
                        <a:buFont typeface="+mj-lt"/>
                        <a:buAutoNum type="arabicPeriod"/>
                      </a:pPr>
                      <a:r>
                        <a:rPr lang="en-US" sz="1200" kern="1200" dirty="0">
                          <a:solidFill>
                            <a:schemeClr val="dk1"/>
                          </a:solidFill>
                          <a:latin typeface="Arial Nova Light" panose="020B0304020202020204" pitchFamily="34" charset="0"/>
                          <a:ea typeface="+mn-ea"/>
                          <a:cs typeface="+mn-cs"/>
                        </a:rPr>
                        <a:t>Otolaryngologic/Cranio-facial</a:t>
                      </a:r>
                    </a:p>
                    <a:p>
                      <a:pPr marL="228600" indent="-228600" algn="l" defTabSz="914400" rtl="0" eaLnBrk="1" latinLnBrk="0" hangingPunct="1">
                        <a:buFont typeface="+mj-lt"/>
                        <a:buAutoNum type="arabicPeriod"/>
                      </a:pPr>
                      <a:r>
                        <a:rPr lang="en-US" sz="1200" kern="1200" dirty="0">
                          <a:solidFill>
                            <a:schemeClr val="dk1"/>
                          </a:solidFill>
                          <a:latin typeface="Arial Nova Light" panose="020B0304020202020204" pitchFamily="34" charset="0"/>
                          <a:ea typeface="+mn-ea"/>
                          <a:cs typeface="+mn-cs"/>
                        </a:rPr>
                        <a:t>Dermatologic</a:t>
                      </a:r>
                    </a:p>
                    <a:p>
                      <a:pPr marL="228600" indent="-228600" algn="l" defTabSz="914400" rtl="0" eaLnBrk="1" latinLnBrk="0" hangingPunct="1">
                        <a:buFont typeface="+mj-lt"/>
                        <a:buAutoNum type="arabicPeriod"/>
                      </a:pPr>
                      <a:r>
                        <a:rPr lang="en-US" sz="1200" kern="1200" dirty="0">
                          <a:solidFill>
                            <a:schemeClr val="dk1"/>
                          </a:solidFill>
                          <a:latin typeface="Arial Nova Light" panose="020B0304020202020204" pitchFamily="34" charset="0"/>
                          <a:ea typeface="+mn-ea"/>
                          <a:cs typeface="+mn-cs"/>
                        </a:rPr>
                        <a:t>Genitourinary</a:t>
                      </a:r>
                    </a:p>
                    <a:p>
                      <a:pPr marL="228600" indent="-228600" algn="l" defTabSz="914400" rtl="0" eaLnBrk="1" latinLnBrk="0" hangingPunct="1">
                        <a:buFont typeface="+mj-lt"/>
                        <a:buAutoNum type="arabicPeriod"/>
                      </a:pPr>
                      <a:r>
                        <a:rPr lang="en-US" sz="1200" kern="1200" dirty="0">
                          <a:solidFill>
                            <a:schemeClr val="dk1"/>
                          </a:solidFill>
                          <a:latin typeface="Arial Nova Light" panose="020B0304020202020204" pitchFamily="34" charset="0"/>
                          <a:ea typeface="+mn-ea"/>
                          <a:cs typeface="+mn-cs"/>
                        </a:rPr>
                        <a:t>Allergic/Immunologic/Rheumatologic</a:t>
                      </a:r>
                    </a:p>
                    <a:p>
                      <a:pPr marL="228600" indent="-228600" algn="l" defTabSz="914400" rtl="0" eaLnBrk="1" latinLnBrk="0" hangingPunct="1">
                        <a:buFont typeface="+mj-lt"/>
                        <a:buAutoNum type="arabicPeriod"/>
                      </a:pPr>
                      <a:r>
                        <a:rPr lang="en-US" sz="1200" kern="1200" dirty="0">
                          <a:solidFill>
                            <a:schemeClr val="dk1"/>
                          </a:solidFill>
                          <a:latin typeface="Arial Nova Light" panose="020B0304020202020204" pitchFamily="34" charset="0"/>
                          <a:ea typeface="+mn-ea"/>
                          <a:cs typeface="+mn-cs"/>
                        </a:rPr>
                        <a:t>Toxicologic</a:t>
                      </a:r>
                    </a:p>
                    <a:p>
                      <a:pPr marL="228600" indent="-228600" algn="l" defTabSz="914400" rtl="0" eaLnBrk="1" latinLnBrk="0" hangingPunct="1">
                        <a:buFont typeface="+mj-lt"/>
                        <a:buAutoNum type="arabicPeriod"/>
                      </a:pPr>
                      <a:r>
                        <a:rPr lang="en-US" sz="1200" kern="1200" dirty="0">
                          <a:solidFill>
                            <a:schemeClr val="dk1"/>
                          </a:solidFill>
                          <a:latin typeface="Arial Nova Light" panose="020B0304020202020204" pitchFamily="34" charset="0"/>
                          <a:ea typeface="+mn-ea"/>
                          <a:cs typeface="+mn-cs"/>
                        </a:rPr>
                        <a:t>Metabolic</a:t>
                      </a:r>
                    </a:p>
                  </a:txBody>
                  <a:tcPr marL="106274" marR="106274"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84846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10000" y="447188"/>
            <a:ext cx="10571998" cy="970450"/>
          </a:xfrm>
          <a:prstGeom prst="rect">
            <a:avLst/>
          </a:prstGeom>
        </p:spPr>
        <p:txBody>
          <a:bodyPr vert="horz" lIns="91440" tIns="27432" rIns="91440" bIns="45720" rtlCol="0" anchor="b">
            <a:normAutofit/>
          </a:bodyPr>
          <a:lstStyle>
            <a:lvl1pPr defTabSz="914400">
              <a:lnSpc>
                <a:spcPct val="90000"/>
              </a:lnSpc>
              <a:spcBef>
                <a:spcPct val="0"/>
              </a:spcBef>
              <a:buNone/>
              <a:defRPr sz="5400" b="1" spc="-50" baseline="0">
                <a:solidFill>
                  <a:schemeClr val="accent1"/>
                </a:solidFill>
                <a:latin typeface="Arial Narrow" panose="020B060602020203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dirty="0"/>
              <a:t>2018-19 JTA for the CPNP-AC Exam</a:t>
            </a:r>
          </a:p>
        </p:txBody>
      </p:sp>
      <p:sp>
        <p:nvSpPr>
          <p:cNvPr id="3" name="Content Placeholder 2"/>
          <p:cNvSpPr>
            <a:spLocks noGrp="1"/>
          </p:cNvSpPr>
          <p:nvPr>
            <p:ph idx="1"/>
          </p:nvPr>
        </p:nvSpPr>
        <p:spPr>
          <a:xfrm>
            <a:off x="1315844" y="1999786"/>
            <a:ext cx="5813376" cy="4191290"/>
          </a:xfrm>
        </p:spPr>
        <p:txBody>
          <a:bodyPr>
            <a:normAutofit/>
          </a:bodyPr>
          <a:lstStyle/>
          <a:p>
            <a:pPr>
              <a:lnSpc>
                <a:spcPct val="105000"/>
              </a:lnSpc>
            </a:pPr>
            <a:r>
              <a:rPr lang="en-US" sz="2800" dirty="0"/>
              <a:t>The inaugural role delineation of acute care PNP practice was performed in 2003, and </a:t>
            </a:r>
          </a:p>
          <a:p>
            <a:pPr>
              <a:lnSpc>
                <a:spcPct val="105000"/>
              </a:lnSpc>
            </a:pPr>
            <a:r>
              <a:rPr lang="en-US" sz="2800" dirty="0"/>
              <a:t>This 2018-2019 study represents only the third (3rd) – ever follow on job analysis, with new refinements.</a:t>
            </a:r>
          </a:p>
        </p:txBody>
      </p:sp>
      <p:graphicFrame>
        <p:nvGraphicFramePr>
          <p:cNvPr id="2" name="Diagram 1">
            <a:extLst>
              <a:ext uri="{FF2B5EF4-FFF2-40B4-BE49-F238E27FC236}">
                <a16:creationId xmlns:a16="http://schemas.microsoft.com/office/drawing/2014/main" id="{E0A7E0BD-5764-47CF-A168-78965ABA0032}"/>
              </a:ext>
            </a:extLst>
          </p:cNvPr>
          <p:cNvGraphicFramePr/>
          <p:nvPr>
            <p:extLst>
              <p:ext uri="{D42A27DB-BD31-4B8C-83A1-F6EECF244321}">
                <p14:modId xmlns:p14="http://schemas.microsoft.com/office/powerpoint/2010/main" val="563346762"/>
              </p:ext>
            </p:extLst>
          </p:nvPr>
        </p:nvGraphicFramePr>
        <p:xfrm>
          <a:off x="7067226" y="1558084"/>
          <a:ext cx="3746937" cy="406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062411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3689" y="1795081"/>
            <a:ext cx="9872547" cy="4969929"/>
          </a:xfrm>
        </p:spPr>
        <p:txBody>
          <a:bodyPr>
            <a:normAutofit/>
          </a:bodyPr>
          <a:lstStyle/>
          <a:p>
            <a:r>
              <a:rPr lang="en-US" dirty="0"/>
              <a:t>There were no changes in the number of questions </a:t>
            </a:r>
          </a:p>
          <a:p>
            <a:pPr lvl="1"/>
            <a:r>
              <a:rPr lang="en-US" sz="2600" dirty="0"/>
              <a:t>150 scored items and 25 unscored items</a:t>
            </a:r>
          </a:p>
          <a:p>
            <a:pPr lvl="1"/>
            <a:r>
              <a:rPr lang="en-US" sz="2600" dirty="0"/>
              <a:t>You will not be able to distinguish between scored and non-scored questions. </a:t>
            </a:r>
          </a:p>
          <a:p>
            <a:r>
              <a:rPr lang="en-US" dirty="0"/>
              <a:t>There was no change in time allotment</a:t>
            </a:r>
          </a:p>
          <a:p>
            <a:pPr lvl="1"/>
            <a:r>
              <a:rPr lang="en-US" sz="2600" dirty="0"/>
              <a:t>3 hours</a:t>
            </a:r>
          </a:p>
        </p:txBody>
      </p:sp>
      <p:sp>
        <p:nvSpPr>
          <p:cNvPr id="5" name="Title 1">
            <a:extLst>
              <a:ext uri="{FF2B5EF4-FFF2-40B4-BE49-F238E27FC236}">
                <a16:creationId xmlns:a16="http://schemas.microsoft.com/office/drawing/2014/main" id="{3EE76A56-6644-4BBD-90AF-19FCC0054347}"/>
              </a:ext>
            </a:extLst>
          </p:cNvPr>
          <p:cNvSpPr txBox="1">
            <a:spLocks/>
          </p:cNvSpPr>
          <p:nvPr/>
        </p:nvSpPr>
        <p:spPr>
          <a:xfrm>
            <a:off x="962400" y="793546"/>
            <a:ext cx="10571998" cy="970450"/>
          </a:xfrm>
          <a:prstGeom prst="rect">
            <a:avLst/>
          </a:prstGeom>
        </p:spPr>
        <p:txBody>
          <a:bodyPr vert="horz" lIns="91440" tIns="27432" rIns="91440" bIns="45720" rtlCol="0" anchor="b">
            <a:normAutofit fontScale="70000" lnSpcReduction="20000"/>
          </a:bodyPr>
          <a:lstStyle>
            <a:defPPr>
              <a:defRPr lang="en-US"/>
            </a:defPPr>
            <a:lvl1pPr defTabSz="914400">
              <a:lnSpc>
                <a:spcPct val="90000"/>
              </a:lnSpc>
              <a:spcBef>
                <a:spcPct val="0"/>
              </a:spcBef>
              <a:buNone/>
              <a:defRPr sz="5400" b="1" spc="-50" baseline="0">
                <a:solidFill>
                  <a:schemeClr val="accent1"/>
                </a:solidFill>
                <a:latin typeface="Arial Narrow" panose="020B0606020202030204" pitchFamily="34" charset="0"/>
                <a:ea typeface="+mj-ea"/>
                <a:cs typeface="+mj-c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dirty="0"/>
              <a:t>How the new study impacted the exam…</a:t>
            </a:r>
            <a:br>
              <a:rPr lang="en-US" dirty="0"/>
            </a:br>
            <a:r>
              <a:rPr lang="en-US" dirty="0"/>
              <a:t>EXAM DETAILS</a:t>
            </a:r>
          </a:p>
        </p:txBody>
      </p:sp>
    </p:spTree>
    <p:extLst>
      <p:ext uri="{BB962C8B-B14F-4D97-AF65-F5344CB8AC3E}">
        <p14:creationId xmlns:p14="http://schemas.microsoft.com/office/powerpoint/2010/main" val="30941754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0948" y="2870942"/>
            <a:ext cx="9891717" cy="1712683"/>
          </a:xfrm>
        </p:spPr>
        <p:txBody>
          <a:bodyPr>
            <a:normAutofit/>
          </a:bodyPr>
          <a:lstStyle/>
          <a:p>
            <a:pPr algn="r"/>
            <a:r>
              <a:rPr lang="en-US" sz="4800" dirty="0"/>
              <a:t>FAQs</a:t>
            </a:r>
            <a:br>
              <a:rPr lang="en-US" sz="4800" dirty="0"/>
            </a:br>
            <a:r>
              <a:rPr lang="en-US" sz="4000" dirty="0"/>
              <a:t>Answers to common questions…</a:t>
            </a:r>
            <a:endParaRPr lang="en-US" sz="4000" baseline="30000" dirty="0"/>
          </a:p>
        </p:txBody>
      </p:sp>
      <p:sp>
        <p:nvSpPr>
          <p:cNvPr id="3" name="Subtitle 2"/>
          <p:cNvSpPr>
            <a:spLocks noGrp="1"/>
          </p:cNvSpPr>
          <p:nvPr>
            <p:ph type="subTitle" idx="1"/>
          </p:nvPr>
        </p:nvSpPr>
        <p:spPr>
          <a:xfrm>
            <a:off x="3549112" y="5284922"/>
            <a:ext cx="7698707" cy="1416540"/>
          </a:xfrm>
        </p:spPr>
        <p:txBody>
          <a:bodyPr vert="horz" lIns="91440" tIns="45720" rIns="91440" bIns="45720" rtlCol="0">
            <a:normAutofit/>
          </a:bodyPr>
          <a:lstStyle/>
          <a:p>
            <a:pPr algn="r"/>
            <a:r>
              <a:rPr lang="en-US" sz="3600" i="1" dirty="0">
                <a:latin typeface="Arial Narrow" panose="020B0606020202030204" pitchFamily="34" charset="0"/>
              </a:rPr>
              <a:t>2018-19 CPNP-AC Job Task Analysis</a:t>
            </a:r>
          </a:p>
        </p:txBody>
      </p:sp>
      <p:pic>
        <p:nvPicPr>
          <p:cNvPr id="5" name="Picture 4">
            <a:extLst>
              <a:ext uri="{FF2B5EF4-FFF2-40B4-BE49-F238E27FC236}">
                <a16:creationId xmlns:a16="http://schemas.microsoft.com/office/drawing/2014/main" id="{F71C6F9A-BB9C-42AD-90DE-7EA49E9D2C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55306" y="751668"/>
            <a:ext cx="1522708" cy="1522708"/>
          </a:xfrm>
          <a:prstGeom prst="rect">
            <a:avLst/>
          </a:prstGeom>
        </p:spPr>
      </p:pic>
      <p:pic>
        <p:nvPicPr>
          <p:cNvPr id="6" name="Picture 5">
            <a:extLst>
              <a:ext uri="{FF2B5EF4-FFF2-40B4-BE49-F238E27FC236}">
                <a16:creationId xmlns:a16="http://schemas.microsoft.com/office/drawing/2014/main" id="{AD53F480-5DBF-4F11-A281-F8E7103ABE06}"/>
              </a:ext>
            </a:extLst>
          </p:cNvPr>
          <p:cNvPicPr>
            <a:picLocks noChangeAspect="1"/>
          </p:cNvPicPr>
          <p:nvPr/>
        </p:nvPicPr>
        <p:blipFill>
          <a:blip r:embed="rId3"/>
          <a:stretch>
            <a:fillRect/>
          </a:stretch>
        </p:blipFill>
        <p:spPr>
          <a:xfrm>
            <a:off x="6987829" y="751668"/>
            <a:ext cx="1800768" cy="1522708"/>
          </a:xfrm>
          <a:prstGeom prst="rect">
            <a:avLst/>
          </a:prstGeom>
        </p:spPr>
      </p:pic>
    </p:spTree>
    <p:extLst>
      <p:ext uri="{BB962C8B-B14F-4D97-AF65-F5344CB8AC3E}">
        <p14:creationId xmlns:p14="http://schemas.microsoft.com/office/powerpoint/2010/main" val="13487004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10000" y="641146"/>
            <a:ext cx="10571998" cy="970450"/>
          </a:xfrm>
          <a:prstGeom prst="rect">
            <a:avLst/>
          </a:prstGeom>
        </p:spPr>
        <p:txBody>
          <a:bodyPr vert="horz" lIns="91440" tIns="27432" rIns="91440" bIns="45720" rtlCol="0" anchor="b">
            <a:normAutofit/>
          </a:bodyPr>
          <a:lstStyle>
            <a:defPPr>
              <a:defRPr lang="en-US"/>
            </a:defPPr>
            <a:lvl1pPr defTabSz="914400">
              <a:lnSpc>
                <a:spcPct val="90000"/>
              </a:lnSpc>
              <a:spcBef>
                <a:spcPct val="0"/>
              </a:spcBef>
              <a:buNone/>
              <a:defRPr sz="5400" b="1" spc="-50" baseline="0">
                <a:solidFill>
                  <a:schemeClr val="accent1"/>
                </a:solidFill>
                <a:latin typeface="Arial Narrow" panose="020B0606020202030204" pitchFamily="34" charset="0"/>
                <a:ea typeface="+mj-ea"/>
                <a:cs typeface="+mj-c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dirty="0"/>
              <a:t>FAQs</a:t>
            </a:r>
            <a:endParaRPr lang="en-US" dirty="0">
              <a:solidFill>
                <a:schemeClr val="tx1"/>
              </a:solidFill>
            </a:endParaRPr>
          </a:p>
        </p:txBody>
      </p:sp>
      <p:sp>
        <p:nvSpPr>
          <p:cNvPr id="3" name="Content Placeholder 2"/>
          <p:cNvSpPr>
            <a:spLocks noGrp="1"/>
          </p:cNvSpPr>
          <p:nvPr>
            <p:ph idx="1"/>
          </p:nvPr>
        </p:nvSpPr>
        <p:spPr>
          <a:xfrm>
            <a:off x="810000" y="1844520"/>
            <a:ext cx="10247106" cy="4106829"/>
          </a:xfrm>
        </p:spPr>
        <p:txBody>
          <a:bodyPr>
            <a:normAutofit/>
          </a:bodyPr>
          <a:lstStyle/>
          <a:p>
            <a:r>
              <a:rPr lang="en-US" sz="1900" dirty="0"/>
              <a:t>Q: When does the updated exam launch?</a:t>
            </a:r>
            <a:br>
              <a:rPr lang="en-US" sz="1900" b="0" dirty="0"/>
            </a:br>
            <a:r>
              <a:rPr lang="en-US" sz="1600" b="0" dirty="0"/>
              <a:t>A: New exam forms tied to the updated outline are expected to </a:t>
            </a:r>
            <a:r>
              <a:rPr lang="en-US" sz="1600" b="0"/>
              <a:t>launch January 20, 2020. </a:t>
            </a:r>
            <a:r>
              <a:rPr lang="en-US" sz="1600" b="0" dirty="0"/>
              <a:t>See PNCB’s website for specific dates and other details as they are available.</a:t>
            </a:r>
          </a:p>
          <a:p>
            <a:r>
              <a:rPr lang="en-US" sz="1900" dirty="0"/>
              <a:t>Q: Is there any advantage in taking one version of the exam over the other?</a:t>
            </a:r>
            <a:br>
              <a:rPr lang="en-US" sz="1900" dirty="0"/>
            </a:br>
            <a:r>
              <a:rPr lang="en-US" sz="1600" b="0" dirty="0"/>
              <a:t>A. No, both will equally assess your knowledge.</a:t>
            </a:r>
          </a:p>
          <a:p>
            <a:r>
              <a:rPr lang="en-US" sz="1800" dirty="0"/>
              <a:t>Q: Do I need to study differently if I choose to take the new exam?</a:t>
            </a:r>
            <a:br>
              <a:rPr lang="en-US" sz="1800" dirty="0"/>
            </a:br>
            <a:r>
              <a:rPr lang="en-US" sz="1600" b="0" dirty="0"/>
              <a:t>A: No, any preparations undertaken will benefit you regardless of which exam  you take. The reference list remains the same. Just be sure to use the content outline that matches the time frame for your testing period.</a:t>
            </a:r>
          </a:p>
          <a:p>
            <a:r>
              <a:rPr lang="en-US" sz="1900" dirty="0"/>
              <a:t>Q: Have the eligibility requirements changed as a result of this study?</a:t>
            </a:r>
            <a:br>
              <a:rPr lang="en-US" sz="2400" dirty="0"/>
            </a:br>
            <a:r>
              <a:rPr lang="en-US" sz="1600" b="0" dirty="0"/>
              <a:t>A: No, eligibility requirements have remained the same.</a:t>
            </a:r>
          </a:p>
          <a:p>
            <a:r>
              <a:rPr lang="en-US" sz="1900" dirty="0"/>
              <a:t>Q: Where can I confirm my eligibility?</a:t>
            </a:r>
            <a:br>
              <a:rPr lang="en-US" sz="2400" dirty="0"/>
            </a:br>
            <a:r>
              <a:rPr lang="en-US" sz="1600" b="0" dirty="0"/>
              <a:t>A: Visit PNCB’s website for more information: </a:t>
            </a:r>
            <a:r>
              <a:rPr lang="en-US" sz="1600" dirty="0">
                <a:hlinkClick r:id="rId3"/>
              </a:rPr>
              <a:t>https://www.pncb.org/cpnp-ac-certification-steps</a:t>
            </a:r>
            <a:r>
              <a:rPr lang="en-US" sz="1600" dirty="0"/>
              <a:t>   </a:t>
            </a:r>
          </a:p>
        </p:txBody>
      </p:sp>
    </p:spTree>
    <p:extLst>
      <p:ext uri="{BB962C8B-B14F-4D97-AF65-F5344CB8AC3E}">
        <p14:creationId xmlns:p14="http://schemas.microsoft.com/office/powerpoint/2010/main" val="20629712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6103" y="1513022"/>
            <a:ext cx="9891717" cy="1712683"/>
          </a:xfrm>
        </p:spPr>
        <p:txBody>
          <a:bodyPr>
            <a:normAutofit/>
          </a:bodyPr>
          <a:lstStyle/>
          <a:p>
            <a:pPr algn="r"/>
            <a:r>
              <a:rPr lang="en-US" sz="4000" dirty="0"/>
              <a:t>2018-2019 CPNP-AC Job Task Analysis</a:t>
            </a:r>
            <a:endParaRPr lang="en-US" sz="4000" baseline="30000" dirty="0"/>
          </a:p>
        </p:txBody>
      </p:sp>
      <p:sp>
        <p:nvSpPr>
          <p:cNvPr id="3" name="Subtitle 2"/>
          <p:cNvSpPr>
            <a:spLocks noGrp="1"/>
          </p:cNvSpPr>
          <p:nvPr>
            <p:ph type="subTitle" idx="1"/>
          </p:nvPr>
        </p:nvSpPr>
        <p:spPr>
          <a:xfrm>
            <a:off x="681926" y="5344978"/>
            <a:ext cx="10565894" cy="1356483"/>
          </a:xfrm>
        </p:spPr>
        <p:txBody>
          <a:bodyPr vert="horz" lIns="91440" tIns="45720" rIns="91440" bIns="45720" rtlCol="0">
            <a:normAutofit/>
          </a:bodyPr>
          <a:lstStyle/>
          <a:p>
            <a:pPr algn="r"/>
            <a:r>
              <a:rPr lang="en-US" sz="3600" i="1" dirty="0">
                <a:latin typeface="Arial Narrow" panose="020B0606020202030204" pitchFamily="34" charset="0"/>
              </a:rPr>
              <a:t>We wish you much success on your upcoming exam.</a:t>
            </a:r>
          </a:p>
        </p:txBody>
      </p:sp>
      <p:pic>
        <p:nvPicPr>
          <p:cNvPr id="5" name="Picture 4">
            <a:extLst>
              <a:ext uri="{FF2B5EF4-FFF2-40B4-BE49-F238E27FC236}">
                <a16:creationId xmlns:a16="http://schemas.microsoft.com/office/drawing/2014/main" id="{F71C6F9A-BB9C-42AD-90DE-7EA49E9D2C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55306" y="751668"/>
            <a:ext cx="1522708" cy="1522708"/>
          </a:xfrm>
          <a:prstGeom prst="rect">
            <a:avLst/>
          </a:prstGeom>
        </p:spPr>
      </p:pic>
      <p:pic>
        <p:nvPicPr>
          <p:cNvPr id="6" name="Picture 5">
            <a:extLst>
              <a:ext uri="{FF2B5EF4-FFF2-40B4-BE49-F238E27FC236}">
                <a16:creationId xmlns:a16="http://schemas.microsoft.com/office/drawing/2014/main" id="{AD53F480-5DBF-4F11-A281-F8E7103ABE06}"/>
              </a:ext>
            </a:extLst>
          </p:cNvPr>
          <p:cNvPicPr>
            <a:picLocks noChangeAspect="1"/>
          </p:cNvPicPr>
          <p:nvPr/>
        </p:nvPicPr>
        <p:blipFill>
          <a:blip r:embed="rId3"/>
          <a:stretch>
            <a:fillRect/>
          </a:stretch>
        </p:blipFill>
        <p:spPr>
          <a:xfrm>
            <a:off x="6987829" y="751668"/>
            <a:ext cx="1800768" cy="1522708"/>
          </a:xfrm>
          <a:prstGeom prst="rect">
            <a:avLst/>
          </a:prstGeom>
        </p:spPr>
      </p:pic>
      <p:sp>
        <p:nvSpPr>
          <p:cNvPr id="4" name="Rectangle: Single Corner Snipped 3">
            <a:extLst>
              <a:ext uri="{FF2B5EF4-FFF2-40B4-BE49-F238E27FC236}">
                <a16:creationId xmlns:a16="http://schemas.microsoft.com/office/drawing/2014/main" id="{7305E0DB-01E2-4799-A596-13E35B592FEB}"/>
              </a:ext>
            </a:extLst>
          </p:cNvPr>
          <p:cNvSpPr/>
          <p:nvPr/>
        </p:nvSpPr>
        <p:spPr>
          <a:xfrm>
            <a:off x="2394488" y="3324386"/>
            <a:ext cx="8710047" cy="1960536"/>
          </a:xfrm>
          <a:prstGeom prst="snip1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latin typeface="Arial Nova Light" panose="020B0304020202020204" pitchFamily="34" charset="0"/>
              </a:rPr>
              <a:t>If you have questions, please visit: </a:t>
            </a:r>
            <a:r>
              <a:rPr lang="en-US" sz="3200" dirty="0">
                <a:latin typeface="Arial Nova Light" panose="020B0304020202020204" pitchFamily="34" charset="0"/>
                <a:hlinkClick r:id="rId4"/>
              </a:rPr>
              <a:t>www.pncb.org</a:t>
            </a:r>
            <a:r>
              <a:rPr lang="en-US" sz="3200" dirty="0">
                <a:latin typeface="Arial Nova Light" panose="020B0304020202020204" pitchFamily="34" charset="0"/>
              </a:rPr>
              <a:t> </a:t>
            </a:r>
            <a:r>
              <a:rPr lang="en-US" sz="3200" dirty="0">
                <a:solidFill>
                  <a:schemeClr val="bg1"/>
                </a:solidFill>
                <a:latin typeface="Arial Nova Light" panose="020B0304020202020204" pitchFamily="34" charset="0"/>
              </a:rPr>
              <a:t>or email </a:t>
            </a:r>
            <a:r>
              <a:rPr lang="en-US" sz="3200" dirty="0">
                <a:latin typeface="Arial Nova Light" panose="020B0304020202020204" pitchFamily="34" charset="0"/>
                <a:hlinkClick r:id="rId5"/>
              </a:rPr>
              <a:t>exam@pncb.org</a:t>
            </a:r>
            <a:r>
              <a:rPr lang="en-US" sz="3200" dirty="0">
                <a:solidFill>
                  <a:schemeClr val="bg1"/>
                </a:solidFill>
                <a:latin typeface="Arial Nova Light" panose="020B0304020202020204" pitchFamily="34" charset="0"/>
              </a:rPr>
              <a:t>.</a:t>
            </a:r>
            <a:r>
              <a:rPr lang="en-US" sz="3200" dirty="0">
                <a:latin typeface="Arial Nova Light" panose="020B0304020202020204" pitchFamily="34" charset="0"/>
              </a:rPr>
              <a:t> </a:t>
            </a:r>
          </a:p>
          <a:p>
            <a:pPr algn="ctr"/>
            <a:r>
              <a:rPr lang="en-US" sz="3200" dirty="0">
                <a:solidFill>
                  <a:schemeClr val="bg1"/>
                </a:solidFill>
                <a:latin typeface="Arial Nova Light" panose="020B0304020202020204" pitchFamily="34" charset="0"/>
              </a:rPr>
              <a:t>Our team will be glad to assist.</a:t>
            </a:r>
          </a:p>
        </p:txBody>
      </p:sp>
      <p:sp>
        <p:nvSpPr>
          <p:cNvPr id="7" name="TextBox 6">
            <a:extLst>
              <a:ext uri="{FF2B5EF4-FFF2-40B4-BE49-F238E27FC236}">
                <a16:creationId xmlns:a16="http://schemas.microsoft.com/office/drawing/2014/main" id="{2988A23C-A51F-4929-95E9-C6EB88B192C7}"/>
              </a:ext>
            </a:extLst>
          </p:cNvPr>
          <p:cNvSpPr txBox="1"/>
          <p:nvPr/>
        </p:nvSpPr>
        <p:spPr>
          <a:xfrm>
            <a:off x="9811966" y="6562961"/>
            <a:ext cx="1511030" cy="261610"/>
          </a:xfrm>
          <a:prstGeom prst="rect">
            <a:avLst/>
          </a:prstGeom>
          <a:noFill/>
        </p:spPr>
        <p:txBody>
          <a:bodyPr wrap="square" rtlCol="0">
            <a:spAutoFit/>
          </a:bodyPr>
          <a:lstStyle/>
          <a:p>
            <a:r>
              <a:rPr lang="en-US" sz="1100" i="1" dirty="0">
                <a:latin typeface="Arial" panose="020B0604020202020204" pitchFamily="34" charset="0"/>
                <a:cs typeface="Arial" panose="020B0604020202020204" pitchFamily="34" charset="0"/>
              </a:rPr>
              <a:t>Updated 08242021</a:t>
            </a:r>
          </a:p>
        </p:txBody>
      </p:sp>
    </p:spTree>
    <p:extLst>
      <p:ext uri="{BB962C8B-B14F-4D97-AF65-F5344CB8AC3E}">
        <p14:creationId xmlns:p14="http://schemas.microsoft.com/office/powerpoint/2010/main" val="1303645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10000" y="447188"/>
            <a:ext cx="10571998" cy="970450"/>
          </a:xfrm>
          <a:prstGeom prst="rect">
            <a:avLst/>
          </a:prstGeom>
        </p:spPr>
        <p:txBody>
          <a:bodyPr vert="horz" lIns="91440" tIns="27432" rIns="91440" bIns="45720" rtlCol="0" anchor="b">
            <a:normAutofit/>
          </a:bodyPr>
          <a:lstStyle>
            <a:lvl1pPr defTabSz="914400">
              <a:lnSpc>
                <a:spcPct val="90000"/>
              </a:lnSpc>
              <a:spcBef>
                <a:spcPct val="0"/>
              </a:spcBef>
              <a:buNone/>
              <a:defRPr sz="5400" b="1" spc="-50" baseline="0">
                <a:solidFill>
                  <a:schemeClr val="accent1"/>
                </a:solidFill>
                <a:latin typeface="Arial Narrow" panose="020B060602020203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dirty="0"/>
              <a:t>2018-19 JTA for the CPNP-AC Exam</a:t>
            </a:r>
          </a:p>
        </p:txBody>
      </p:sp>
      <p:sp>
        <p:nvSpPr>
          <p:cNvPr id="3" name="Content Placeholder 2"/>
          <p:cNvSpPr>
            <a:spLocks noGrp="1"/>
          </p:cNvSpPr>
          <p:nvPr>
            <p:ph idx="1"/>
          </p:nvPr>
        </p:nvSpPr>
        <p:spPr>
          <a:xfrm>
            <a:off x="1315844" y="1999786"/>
            <a:ext cx="9278266" cy="4191290"/>
          </a:xfrm>
        </p:spPr>
        <p:txBody>
          <a:bodyPr>
            <a:normAutofit/>
          </a:bodyPr>
          <a:lstStyle/>
          <a:p>
            <a:pPr marL="0" indent="0">
              <a:lnSpc>
                <a:spcPct val="105000"/>
              </a:lnSpc>
              <a:buNone/>
            </a:pPr>
            <a:r>
              <a:rPr lang="en-US" sz="2800" dirty="0"/>
              <a:t>The purpose of the Job Task Analysis (JTA) is to:</a:t>
            </a:r>
          </a:p>
          <a:p>
            <a:pPr lvl="2" indent="-457200">
              <a:lnSpc>
                <a:spcPct val="105000"/>
              </a:lnSpc>
              <a:spcBef>
                <a:spcPts val="1400"/>
              </a:spcBef>
              <a:spcAft>
                <a:spcPts val="200"/>
              </a:spcAft>
              <a:buSzPct val="80000"/>
              <a:buFont typeface="+mj-lt"/>
              <a:buAutoNum type="arabicPeriod"/>
            </a:pPr>
            <a:r>
              <a:rPr lang="en-US" b="1" spc="10" dirty="0"/>
              <a:t>update and validate the inventory of tasks performed by acute care pediatric nurse practitioners</a:t>
            </a:r>
          </a:p>
          <a:p>
            <a:pPr lvl="2" indent="-457200">
              <a:lnSpc>
                <a:spcPct val="105000"/>
              </a:lnSpc>
              <a:spcBef>
                <a:spcPts val="1400"/>
              </a:spcBef>
              <a:spcAft>
                <a:spcPts val="200"/>
              </a:spcAft>
              <a:buSzPct val="80000"/>
              <a:buFont typeface="+mj-lt"/>
              <a:buAutoNum type="arabicPeriod"/>
            </a:pPr>
            <a:r>
              <a:rPr lang="en-US" b="1" spc="10" dirty="0"/>
              <a:t>update inventories of clinical problems seen and procedures performed in practice and</a:t>
            </a:r>
          </a:p>
          <a:p>
            <a:pPr lvl="2" indent="-457200">
              <a:lnSpc>
                <a:spcPct val="105000"/>
              </a:lnSpc>
              <a:spcBef>
                <a:spcPts val="1400"/>
              </a:spcBef>
              <a:spcAft>
                <a:spcPts val="200"/>
              </a:spcAft>
              <a:buSzPct val="80000"/>
              <a:buFont typeface="+mj-lt"/>
              <a:buAutoNum type="arabicPeriod"/>
            </a:pPr>
            <a:r>
              <a:rPr lang="en-US" b="1" spc="10" dirty="0"/>
              <a:t>develop new test specifications and a detailed content outline for the CPNP-AC exam.</a:t>
            </a:r>
          </a:p>
        </p:txBody>
      </p:sp>
    </p:spTree>
    <p:extLst>
      <p:ext uri="{BB962C8B-B14F-4D97-AF65-F5344CB8AC3E}">
        <p14:creationId xmlns:p14="http://schemas.microsoft.com/office/powerpoint/2010/main" val="3544309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10000" y="447188"/>
            <a:ext cx="10571998" cy="970450"/>
          </a:xfrm>
          <a:prstGeom prst="rect">
            <a:avLst/>
          </a:prstGeom>
        </p:spPr>
        <p:txBody>
          <a:bodyPr vert="horz" lIns="91440" tIns="27432" rIns="91440" bIns="45720" rtlCol="0" anchor="b">
            <a:normAutofit/>
          </a:bodyPr>
          <a:lstStyle>
            <a:defPPr>
              <a:defRPr lang="en-US"/>
            </a:defPPr>
            <a:lvl1pPr defTabSz="914400">
              <a:lnSpc>
                <a:spcPct val="90000"/>
              </a:lnSpc>
              <a:spcBef>
                <a:spcPct val="0"/>
              </a:spcBef>
              <a:buNone/>
              <a:defRPr sz="5400" b="1" spc="-50" baseline="0">
                <a:solidFill>
                  <a:schemeClr val="accent1"/>
                </a:solidFill>
                <a:latin typeface="Arial Narrow" panose="020B0606020202030204" pitchFamily="34" charset="0"/>
                <a:ea typeface="+mj-ea"/>
                <a:cs typeface="+mj-c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sz="4800" dirty="0"/>
              <a:t>2018-19 JTA for the CPNP-AC Exam</a:t>
            </a:r>
          </a:p>
        </p:txBody>
      </p:sp>
      <p:sp>
        <p:nvSpPr>
          <p:cNvPr id="3" name="Content Placeholder 2"/>
          <p:cNvSpPr>
            <a:spLocks noGrp="1"/>
          </p:cNvSpPr>
          <p:nvPr>
            <p:ph idx="1"/>
          </p:nvPr>
        </p:nvSpPr>
        <p:spPr>
          <a:xfrm>
            <a:off x="1353015" y="1962615"/>
            <a:ext cx="9241095" cy="4666785"/>
          </a:xfrm>
        </p:spPr>
        <p:txBody>
          <a:bodyPr>
            <a:normAutofit/>
          </a:bodyPr>
          <a:lstStyle/>
          <a:p>
            <a:r>
              <a:rPr lang="en-US" sz="2800" dirty="0"/>
              <a:t>The JTA uses a survey instrument to obtain descriptive information on the demographic information and role responsibilities of acute care pediatric nurse practitioners.</a:t>
            </a:r>
          </a:p>
          <a:p>
            <a:r>
              <a:rPr lang="en-US" sz="2800" dirty="0"/>
              <a:t>This periodic study is required of all nursing certification boards by their accrediting agency.</a:t>
            </a:r>
          </a:p>
          <a:p>
            <a:r>
              <a:rPr lang="en-US" sz="2800" dirty="0"/>
              <a:t>In keeping with best practices, the PNCB conducts JTA studies approximately every 4 to 7 years. </a:t>
            </a:r>
          </a:p>
        </p:txBody>
      </p:sp>
    </p:spTree>
    <p:extLst>
      <p:ext uri="{BB962C8B-B14F-4D97-AF65-F5344CB8AC3E}">
        <p14:creationId xmlns:p14="http://schemas.microsoft.com/office/powerpoint/2010/main" val="1762291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8410" y="1865971"/>
            <a:ext cx="9285700" cy="4763429"/>
          </a:xfrm>
        </p:spPr>
        <p:txBody>
          <a:bodyPr>
            <a:normAutofit/>
          </a:bodyPr>
          <a:lstStyle/>
          <a:p>
            <a:r>
              <a:rPr lang="en-US" sz="2800" dirty="0"/>
              <a:t>In order to develop a content outline for the certification examination, the JTA study identifies tasks, knowledge, skills, or abilities deemed to be important to practice by acute care pediatric nurse practitioners.</a:t>
            </a:r>
          </a:p>
          <a:p>
            <a:r>
              <a:rPr lang="en-US" sz="2800" dirty="0"/>
              <a:t>A task will appear on the updated content outline only if it met validation criteria according to JTA study results. </a:t>
            </a:r>
          </a:p>
        </p:txBody>
      </p:sp>
      <p:sp>
        <p:nvSpPr>
          <p:cNvPr id="4" name="Title 1"/>
          <p:cNvSpPr txBox="1">
            <a:spLocks/>
          </p:cNvSpPr>
          <p:nvPr/>
        </p:nvSpPr>
        <p:spPr>
          <a:xfrm>
            <a:off x="810000" y="447188"/>
            <a:ext cx="10571998" cy="970450"/>
          </a:xfrm>
          <a:prstGeom prst="rect">
            <a:avLst/>
          </a:prstGeom>
        </p:spPr>
        <p:txBody>
          <a:bodyPr vert="horz" lIns="91440" tIns="27432" rIns="91440" bIns="45720" rtlCol="0" anchor="b">
            <a:normAutofit/>
          </a:bodyPr>
          <a:lstStyle>
            <a:defPPr>
              <a:defRPr lang="en-US"/>
            </a:defPPr>
            <a:lvl1pPr defTabSz="914400">
              <a:lnSpc>
                <a:spcPct val="90000"/>
              </a:lnSpc>
              <a:spcBef>
                <a:spcPct val="0"/>
              </a:spcBef>
              <a:buNone/>
              <a:defRPr sz="5400" b="1" spc="-50" baseline="0">
                <a:solidFill>
                  <a:schemeClr val="accent1"/>
                </a:solidFill>
                <a:latin typeface="Arial Narrow" panose="020B0606020202030204" pitchFamily="34" charset="0"/>
                <a:ea typeface="+mj-ea"/>
                <a:cs typeface="+mj-c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sz="4800" dirty="0"/>
              <a:t>2018-19 JTA for the CPNP-AC Exam</a:t>
            </a:r>
          </a:p>
        </p:txBody>
      </p:sp>
    </p:spTree>
    <p:extLst>
      <p:ext uri="{BB962C8B-B14F-4D97-AF65-F5344CB8AC3E}">
        <p14:creationId xmlns:p14="http://schemas.microsoft.com/office/powerpoint/2010/main" val="2161404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0948" y="2870942"/>
            <a:ext cx="9891717" cy="1712683"/>
          </a:xfrm>
        </p:spPr>
        <p:txBody>
          <a:bodyPr>
            <a:normAutofit/>
          </a:bodyPr>
          <a:lstStyle/>
          <a:p>
            <a:pPr algn="r"/>
            <a:r>
              <a:rPr lang="en-US" sz="4800" dirty="0"/>
              <a:t>STEPS INVOLVED &amp; RESULTS </a:t>
            </a:r>
            <a:br>
              <a:rPr lang="en-US" sz="4800" dirty="0"/>
            </a:br>
            <a:r>
              <a:rPr lang="en-US" sz="4000" dirty="0"/>
              <a:t>“at a glance”…</a:t>
            </a:r>
            <a:endParaRPr lang="en-US" sz="4000" baseline="30000" dirty="0"/>
          </a:p>
        </p:txBody>
      </p:sp>
      <p:sp>
        <p:nvSpPr>
          <p:cNvPr id="3" name="Subtitle 2"/>
          <p:cNvSpPr>
            <a:spLocks noGrp="1"/>
          </p:cNvSpPr>
          <p:nvPr>
            <p:ph type="subTitle" idx="1"/>
          </p:nvPr>
        </p:nvSpPr>
        <p:spPr>
          <a:xfrm>
            <a:off x="3549112" y="5284922"/>
            <a:ext cx="7698707" cy="1416540"/>
          </a:xfrm>
        </p:spPr>
        <p:txBody>
          <a:bodyPr vert="horz" lIns="91440" tIns="45720" rIns="91440" bIns="45720" rtlCol="0">
            <a:normAutofit/>
          </a:bodyPr>
          <a:lstStyle/>
          <a:p>
            <a:pPr algn="r"/>
            <a:r>
              <a:rPr lang="en-US" sz="3600" i="1" dirty="0">
                <a:latin typeface="Arial Narrow" panose="020B0606020202030204" pitchFamily="34" charset="0"/>
              </a:rPr>
              <a:t>2018-19 CPNP-AC Job Task Analysis</a:t>
            </a:r>
          </a:p>
        </p:txBody>
      </p:sp>
      <p:pic>
        <p:nvPicPr>
          <p:cNvPr id="5" name="Picture 4">
            <a:extLst>
              <a:ext uri="{FF2B5EF4-FFF2-40B4-BE49-F238E27FC236}">
                <a16:creationId xmlns:a16="http://schemas.microsoft.com/office/drawing/2014/main" id="{F71C6F9A-BB9C-42AD-90DE-7EA49E9D2C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55306" y="751668"/>
            <a:ext cx="1522708" cy="1522708"/>
          </a:xfrm>
          <a:prstGeom prst="rect">
            <a:avLst/>
          </a:prstGeom>
        </p:spPr>
      </p:pic>
      <p:pic>
        <p:nvPicPr>
          <p:cNvPr id="6" name="Picture 5">
            <a:extLst>
              <a:ext uri="{FF2B5EF4-FFF2-40B4-BE49-F238E27FC236}">
                <a16:creationId xmlns:a16="http://schemas.microsoft.com/office/drawing/2014/main" id="{AD53F480-5DBF-4F11-A281-F8E7103ABE06}"/>
              </a:ext>
            </a:extLst>
          </p:cNvPr>
          <p:cNvPicPr>
            <a:picLocks noChangeAspect="1"/>
          </p:cNvPicPr>
          <p:nvPr/>
        </p:nvPicPr>
        <p:blipFill>
          <a:blip r:embed="rId3"/>
          <a:stretch>
            <a:fillRect/>
          </a:stretch>
        </p:blipFill>
        <p:spPr>
          <a:xfrm>
            <a:off x="6987829" y="751668"/>
            <a:ext cx="1800768" cy="1522708"/>
          </a:xfrm>
          <a:prstGeom prst="rect">
            <a:avLst/>
          </a:prstGeom>
        </p:spPr>
      </p:pic>
    </p:spTree>
    <p:extLst>
      <p:ext uri="{BB962C8B-B14F-4D97-AF65-F5344CB8AC3E}">
        <p14:creationId xmlns:p14="http://schemas.microsoft.com/office/powerpoint/2010/main" val="2782674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10000" y="641146"/>
            <a:ext cx="10571998" cy="970450"/>
          </a:xfrm>
          <a:prstGeom prst="rect">
            <a:avLst/>
          </a:prstGeom>
        </p:spPr>
        <p:txBody>
          <a:bodyPr vert="horz" lIns="91440" tIns="27432" rIns="91440" bIns="45720" rtlCol="0" anchor="b">
            <a:normAutofit fontScale="70000" lnSpcReduction="20000"/>
          </a:bodyPr>
          <a:lstStyle>
            <a:defPPr>
              <a:defRPr lang="en-US"/>
            </a:defPPr>
            <a:lvl1pPr defTabSz="914400">
              <a:lnSpc>
                <a:spcPct val="90000"/>
              </a:lnSpc>
              <a:spcBef>
                <a:spcPct val="0"/>
              </a:spcBef>
              <a:buNone/>
              <a:defRPr sz="5400" b="1" spc="-50" baseline="0">
                <a:solidFill>
                  <a:schemeClr val="accent1"/>
                </a:solidFill>
                <a:latin typeface="Arial Narrow" panose="020B0606020202030204" pitchFamily="34" charset="0"/>
                <a:ea typeface="+mj-ea"/>
                <a:cs typeface="+mj-c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dirty="0"/>
              <a:t>2018-19 JTA for the CPNP-AC Exam:</a:t>
            </a:r>
            <a:br>
              <a:rPr lang="en-US" dirty="0"/>
            </a:br>
            <a:r>
              <a:rPr lang="en-US" dirty="0"/>
              <a:t>Steps Involved</a:t>
            </a:r>
          </a:p>
        </p:txBody>
      </p:sp>
      <p:sp>
        <p:nvSpPr>
          <p:cNvPr id="3" name="Content Placeholder 2"/>
          <p:cNvSpPr>
            <a:spLocks noGrp="1"/>
          </p:cNvSpPr>
          <p:nvPr>
            <p:ph idx="1"/>
          </p:nvPr>
        </p:nvSpPr>
        <p:spPr>
          <a:xfrm>
            <a:off x="810001" y="1791895"/>
            <a:ext cx="9857999" cy="4946362"/>
          </a:xfrm>
        </p:spPr>
        <p:txBody>
          <a:bodyPr>
            <a:normAutofit/>
          </a:bodyPr>
          <a:lstStyle/>
          <a:p>
            <a:r>
              <a:rPr lang="en-US" dirty="0"/>
              <a:t>Over a period of several months between August 2018 and January 2019, the following occurred</a:t>
            </a:r>
            <a:r>
              <a:rPr lang="en-US" dirty="0">
                <a:cs typeface="Times New Roman" pitchFamily="18" charset="0"/>
              </a:rPr>
              <a:t>:</a:t>
            </a:r>
          </a:p>
          <a:p>
            <a:pPr lvl="1"/>
            <a:r>
              <a:rPr lang="en-US" dirty="0">
                <a:cs typeface="Times New Roman" pitchFamily="18" charset="0"/>
              </a:rPr>
              <a:t>Development of the survey instrument with subject matter experts (SMEs) from around the country</a:t>
            </a:r>
          </a:p>
          <a:p>
            <a:pPr lvl="1"/>
            <a:r>
              <a:rPr lang="en-US" dirty="0">
                <a:cs typeface="Times New Roman" pitchFamily="18" charset="0"/>
              </a:rPr>
              <a:t>Pilot testing of the instrument for clarity and comprehensiveness</a:t>
            </a:r>
          </a:p>
          <a:p>
            <a:pPr lvl="1"/>
            <a:r>
              <a:rPr lang="en-US" dirty="0">
                <a:cs typeface="Times New Roman" pitchFamily="18" charset="0"/>
              </a:rPr>
              <a:t>Dissemination of the survey</a:t>
            </a:r>
          </a:p>
          <a:p>
            <a:pPr lvl="1"/>
            <a:r>
              <a:rPr lang="en-US" dirty="0">
                <a:cs typeface="Times New Roman" pitchFamily="18" charset="0"/>
              </a:rPr>
              <a:t>Analysis of survey data</a:t>
            </a:r>
          </a:p>
          <a:p>
            <a:pPr lvl="1"/>
            <a:r>
              <a:rPr lang="en-US" dirty="0">
                <a:cs typeface="Times New Roman" pitchFamily="18" charset="0"/>
              </a:rPr>
              <a:t>With input from the SMEs, development of test specifications and the updated content outline from survey findings</a:t>
            </a:r>
          </a:p>
        </p:txBody>
      </p:sp>
    </p:spTree>
    <p:extLst>
      <p:ext uri="{BB962C8B-B14F-4D97-AF65-F5344CB8AC3E}">
        <p14:creationId xmlns:p14="http://schemas.microsoft.com/office/powerpoint/2010/main" val="1318438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3689" y="1795081"/>
            <a:ext cx="9872547" cy="4845205"/>
          </a:xfrm>
        </p:spPr>
        <p:txBody>
          <a:bodyPr>
            <a:normAutofit/>
          </a:bodyPr>
          <a:lstStyle/>
          <a:p>
            <a:r>
              <a:rPr lang="en-US" dirty="0"/>
              <a:t>The survey participants responded to the following survey sections:</a:t>
            </a:r>
            <a:endParaRPr lang="en-US" sz="2600" dirty="0"/>
          </a:p>
          <a:p>
            <a:pPr marL="857250" lvl="1" indent="-457200">
              <a:buFont typeface="+mj-lt"/>
              <a:buAutoNum type="arabicPeriod"/>
            </a:pPr>
            <a:r>
              <a:rPr lang="en-US" dirty="0"/>
              <a:t>Tasks</a:t>
            </a:r>
          </a:p>
          <a:p>
            <a:pPr marL="857250" lvl="1" indent="-457200">
              <a:buFont typeface="+mj-lt"/>
              <a:buAutoNum type="arabicPeriod"/>
            </a:pPr>
            <a:r>
              <a:rPr lang="en-US" dirty="0"/>
              <a:t>Domains</a:t>
            </a:r>
          </a:p>
          <a:p>
            <a:pPr marL="857250" lvl="1" indent="-457200">
              <a:buFont typeface="+mj-lt"/>
              <a:buAutoNum type="arabicPeriod"/>
            </a:pPr>
            <a:r>
              <a:rPr lang="en-US" dirty="0"/>
              <a:t>Clinical Problems</a:t>
            </a:r>
          </a:p>
          <a:p>
            <a:pPr marL="857250" lvl="1" indent="-457200">
              <a:buFont typeface="+mj-lt"/>
              <a:buAutoNum type="arabicPeriod"/>
            </a:pPr>
            <a:r>
              <a:rPr lang="en-US" dirty="0"/>
              <a:t>Procedures</a:t>
            </a:r>
          </a:p>
          <a:p>
            <a:pPr marL="857250" lvl="1" indent="-457200">
              <a:buFont typeface="+mj-lt"/>
              <a:buAutoNum type="arabicPeriod"/>
            </a:pPr>
            <a:r>
              <a:rPr lang="en-US" dirty="0"/>
              <a:t>Evaluation of Survey Comprehensiveness</a:t>
            </a:r>
          </a:p>
          <a:p>
            <a:pPr marL="857250" lvl="1" indent="-457200">
              <a:buFont typeface="+mj-lt"/>
              <a:buAutoNum type="arabicPeriod"/>
            </a:pPr>
            <a:r>
              <a:rPr lang="en-US" dirty="0"/>
              <a:t>Demographic and Professional Questions</a:t>
            </a:r>
          </a:p>
          <a:p>
            <a:pPr marL="857250" lvl="1" indent="-457200">
              <a:buFont typeface="+mj-lt"/>
              <a:buAutoNum type="arabicPeriod"/>
            </a:pPr>
            <a:r>
              <a:rPr lang="en-US" dirty="0"/>
              <a:t>Exploration of Continuing Competence and Career Advancement</a:t>
            </a:r>
          </a:p>
        </p:txBody>
      </p:sp>
      <p:sp>
        <p:nvSpPr>
          <p:cNvPr id="4" name="Title 1"/>
          <p:cNvSpPr txBox="1">
            <a:spLocks/>
          </p:cNvSpPr>
          <p:nvPr/>
        </p:nvSpPr>
        <p:spPr>
          <a:xfrm>
            <a:off x="810000" y="641146"/>
            <a:ext cx="10571998" cy="970450"/>
          </a:xfrm>
          <a:prstGeom prst="rect">
            <a:avLst/>
          </a:prstGeom>
        </p:spPr>
        <p:txBody>
          <a:bodyPr vert="horz" lIns="91440" tIns="27432" rIns="91440" bIns="45720" rtlCol="0" anchor="b">
            <a:normAutofit fontScale="70000" lnSpcReduction="20000"/>
          </a:bodyPr>
          <a:lstStyle>
            <a:defPPr>
              <a:defRPr lang="en-US"/>
            </a:defPPr>
            <a:lvl1pPr defTabSz="914400">
              <a:lnSpc>
                <a:spcPct val="90000"/>
              </a:lnSpc>
              <a:spcBef>
                <a:spcPct val="0"/>
              </a:spcBef>
              <a:buNone/>
              <a:defRPr sz="5400" b="1" spc="-50" baseline="0">
                <a:solidFill>
                  <a:schemeClr val="accent1"/>
                </a:solidFill>
                <a:latin typeface="Arial Narrow" panose="020B0606020202030204" pitchFamily="34" charset="0"/>
                <a:ea typeface="+mj-ea"/>
                <a:cs typeface="+mj-c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dirty="0"/>
              <a:t>2018-19 JTA for the CPNP-AC Exam:</a:t>
            </a:r>
            <a:br>
              <a:rPr lang="en-US" dirty="0"/>
            </a:br>
            <a:r>
              <a:rPr lang="en-US" dirty="0"/>
              <a:t>Survey Overview</a:t>
            </a:r>
          </a:p>
        </p:txBody>
      </p:sp>
    </p:spTree>
    <p:extLst>
      <p:ext uri="{BB962C8B-B14F-4D97-AF65-F5344CB8AC3E}">
        <p14:creationId xmlns:p14="http://schemas.microsoft.com/office/powerpoint/2010/main" val="439014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9262" y="1819775"/>
            <a:ext cx="10217967" cy="4874941"/>
          </a:xfrm>
        </p:spPr>
        <p:txBody>
          <a:bodyPr>
            <a:normAutofit/>
          </a:bodyPr>
          <a:lstStyle/>
          <a:p>
            <a:r>
              <a:rPr lang="en-US" sz="2800" dirty="0"/>
              <a:t>A total of 373 acute care pediatric nurse practitioners completed the survey.  This was similar to response rates from prior JTA surveys, and met the industry standard for validation.</a:t>
            </a:r>
            <a:br>
              <a:rPr lang="en-US" sz="2800" dirty="0"/>
            </a:br>
            <a:endParaRPr lang="en-US" sz="1000" dirty="0"/>
          </a:p>
          <a:p>
            <a:pPr lvl="1" indent="-182563"/>
            <a:r>
              <a:rPr lang="en-US" i="1" dirty="0">
                <a:cs typeface="Times New Roman" pitchFamily="18" charset="0"/>
              </a:rPr>
              <a:t>Location of practice setting:</a:t>
            </a:r>
            <a:br>
              <a:rPr lang="en-US" dirty="0">
                <a:cs typeface="Times New Roman" pitchFamily="18" charset="0"/>
              </a:rPr>
            </a:br>
            <a:r>
              <a:rPr lang="en-US" dirty="0">
                <a:cs typeface="Times New Roman" pitchFamily="18" charset="0"/>
              </a:rPr>
              <a:t>	</a:t>
            </a:r>
            <a:r>
              <a:rPr lang="en-US" sz="2400" dirty="0">
                <a:cs typeface="Times New Roman" pitchFamily="18" charset="0"/>
              </a:rPr>
              <a:t>84% of respondents worked in urban areas. </a:t>
            </a:r>
          </a:p>
          <a:p>
            <a:pPr lvl="1" indent="-182563"/>
            <a:r>
              <a:rPr lang="en-US" i="1" dirty="0">
                <a:cs typeface="Times New Roman" pitchFamily="18" charset="0"/>
              </a:rPr>
              <a:t>Primary employment setting:</a:t>
            </a:r>
            <a:br>
              <a:rPr lang="en-US" dirty="0">
                <a:cs typeface="Times New Roman" pitchFamily="18" charset="0"/>
              </a:rPr>
            </a:br>
            <a:r>
              <a:rPr lang="en-US" dirty="0">
                <a:cs typeface="Times New Roman" pitchFamily="18" charset="0"/>
              </a:rPr>
              <a:t>	</a:t>
            </a:r>
            <a:r>
              <a:rPr lang="en-US" sz="2400" dirty="0">
                <a:cs typeface="Times New Roman" pitchFamily="18" charset="0"/>
              </a:rPr>
              <a:t>74% of respondents worked in hospital inpatient settings</a:t>
            </a:r>
          </a:p>
          <a:p>
            <a:pPr lvl="1"/>
            <a:r>
              <a:rPr lang="en-US" i="1" dirty="0">
                <a:cs typeface="Times New Roman" pitchFamily="18" charset="0"/>
              </a:rPr>
              <a:t>Years of experience: </a:t>
            </a:r>
            <a:br>
              <a:rPr lang="en-US" dirty="0">
                <a:cs typeface="Times New Roman" pitchFamily="18" charset="0"/>
              </a:rPr>
            </a:br>
            <a:r>
              <a:rPr lang="en-US" dirty="0">
                <a:cs typeface="Times New Roman" pitchFamily="18" charset="0"/>
              </a:rPr>
              <a:t>	</a:t>
            </a:r>
            <a:r>
              <a:rPr lang="en-US" sz="2400" dirty="0">
                <a:cs typeface="Times New Roman" pitchFamily="18" charset="0"/>
              </a:rPr>
              <a:t>more than two-thirds of respondents had 10 or fewer years of 	experience in the acute care role</a:t>
            </a:r>
          </a:p>
        </p:txBody>
      </p:sp>
      <p:sp>
        <p:nvSpPr>
          <p:cNvPr id="4" name="Title 1"/>
          <p:cNvSpPr txBox="1">
            <a:spLocks/>
          </p:cNvSpPr>
          <p:nvPr/>
        </p:nvSpPr>
        <p:spPr>
          <a:xfrm>
            <a:off x="810000" y="641146"/>
            <a:ext cx="10571998" cy="970450"/>
          </a:xfrm>
          <a:prstGeom prst="rect">
            <a:avLst/>
          </a:prstGeom>
        </p:spPr>
        <p:txBody>
          <a:bodyPr vert="horz" lIns="91440" tIns="27432" rIns="91440" bIns="45720" rtlCol="0" anchor="b">
            <a:normAutofit fontScale="70000" lnSpcReduction="20000"/>
          </a:bodyPr>
          <a:lstStyle>
            <a:defPPr>
              <a:defRPr lang="en-US"/>
            </a:defPPr>
            <a:lvl1pPr defTabSz="914400">
              <a:lnSpc>
                <a:spcPct val="90000"/>
              </a:lnSpc>
              <a:spcBef>
                <a:spcPct val="0"/>
              </a:spcBef>
              <a:buNone/>
              <a:defRPr sz="5400" b="1" spc="-50" baseline="0">
                <a:solidFill>
                  <a:schemeClr val="accent1"/>
                </a:solidFill>
                <a:latin typeface="Arial Narrow" panose="020B0606020202030204" pitchFamily="34" charset="0"/>
                <a:ea typeface="+mj-ea"/>
                <a:cs typeface="+mj-c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dirty="0"/>
              <a:t>2018-19 JTA for the CPNP-AC Exam:</a:t>
            </a:r>
            <a:br>
              <a:rPr lang="en-US" dirty="0"/>
            </a:br>
            <a:r>
              <a:rPr lang="en-US" dirty="0"/>
              <a:t>Results “at a glance”…</a:t>
            </a:r>
          </a:p>
        </p:txBody>
      </p:sp>
    </p:spTree>
    <p:extLst>
      <p:ext uri="{BB962C8B-B14F-4D97-AF65-F5344CB8AC3E}">
        <p14:creationId xmlns:p14="http://schemas.microsoft.com/office/powerpoint/2010/main" val="2681003754"/>
      </p:ext>
    </p:extLst>
  </p:cSld>
  <p:clrMapOvr>
    <a:masterClrMapping/>
  </p:clrMapOvr>
</p:sld>
</file>

<file path=ppt/theme/theme1.xml><?xml version="1.0" encoding="utf-8"?>
<a:theme xmlns:a="http://schemas.openxmlformats.org/drawingml/2006/main" name="View">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7B713C7F-58B7-4AE9-B361-B13EB9EC4C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TotalTime>
  <Words>2132</Words>
  <Application>Microsoft Office PowerPoint</Application>
  <PresentationFormat>Widescreen</PresentationFormat>
  <Paragraphs>268</Paragraphs>
  <Slides>23</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Arial Narrow</vt:lpstr>
      <vt:lpstr>Arial Nova Light</vt:lpstr>
      <vt:lpstr>Calibri</vt:lpstr>
      <vt:lpstr>Century Schoolbook</vt:lpstr>
      <vt:lpstr>Wingdings</vt:lpstr>
      <vt:lpstr>Wingdings 2</vt:lpstr>
      <vt:lpstr>View</vt:lpstr>
      <vt:lpstr>2018-2019 Job Task Analysis (JTA) for the Certified Pediatric Nurse Practitioner – Acute Care  (CPNP-AC®) Exam</vt:lpstr>
      <vt:lpstr>PowerPoint Presentation</vt:lpstr>
      <vt:lpstr>PowerPoint Presentation</vt:lpstr>
      <vt:lpstr>PowerPoint Presentation</vt:lpstr>
      <vt:lpstr>PowerPoint Presentation</vt:lpstr>
      <vt:lpstr>STEPS INVOLVED &amp; RESULTS  “at a glance”…</vt:lpstr>
      <vt:lpstr>PowerPoint Presentation</vt:lpstr>
      <vt:lpstr>PowerPoint Presentation</vt:lpstr>
      <vt:lpstr>PowerPoint Presentation</vt:lpstr>
      <vt:lpstr>PowerPoint Presentation</vt:lpstr>
      <vt:lpstr>PowerPoint Presentation</vt:lpstr>
      <vt:lpstr>CONTENT OUTLINE CHANGES How the new study impacted the exam…</vt:lpstr>
      <vt:lpstr>PowerPoint Presentation</vt:lpstr>
      <vt:lpstr>PowerPoint Presentation</vt:lpstr>
      <vt:lpstr>How the new study impacted the exam… DOMAINS</vt:lpstr>
      <vt:lpstr>PowerPoint Presentation</vt:lpstr>
      <vt:lpstr>PowerPoint Presentation</vt:lpstr>
      <vt:lpstr>PowerPoint Presentation</vt:lpstr>
      <vt:lpstr>PowerPoint Presentation</vt:lpstr>
      <vt:lpstr>PowerPoint Presentation</vt:lpstr>
      <vt:lpstr>FAQs Answers to common questions…</vt:lpstr>
      <vt:lpstr>PowerPoint Presentation</vt:lpstr>
      <vt:lpstr>2018-2019 CPNP-AC Job Task Analysis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2018-2019 Job Task Analysis  for the  Certified Pediatric Nurse  Practitioner – Acute Care  (CPNP-AC®) Exam</dc:title>
  <dc:creator>Adele Foerster</dc:creator>
  <cp:lastModifiedBy>Lesley Lightfoot</cp:lastModifiedBy>
  <cp:revision>35</cp:revision>
  <dcterms:created xsi:type="dcterms:W3CDTF">2019-04-30T15:06:45Z</dcterms:created>
  <dcterms:modified xsi:type="dcterms:W3CDTF">2021-08-24T12:22:19Z</dcterms:modified>
</cp:coreProperties>
</file>